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56" r:id="rId3"/>
    <p:sldId id="270" r:id="rId4"/>
    <p:sldId id="305" r:id="rId5"/>
    <p:sldId id="304" r:id="rId6"/>
    <p:sldId id="276" r:id="rId7"/>
    <p:sldId id="306" r:id="rId8"/>
    <p:sldId id="307" r:id="rId9"/>
    <p:sldId id="308" r:id="rId10"/>
    <p:sldId id="309" r:id="rId11"/>
    <p:sldId id="310" r:id="rId12"/>
    <p:sldId id="327"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292" r:id="rId30"/>
  </p:sldIdLst>
  <p:sldSz cx="12192000" cy="6858000"/>
  <p:notesSz cx="6858000" cy="9144000"/>
  <p:embeddedFontLst>
    <p:embeddedFont>
      <p:font typeface="Antwerpen" panose="00000500000000000000" pitchFamily="50" charset="0"/>
      <p:regular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SunAntwerpen" panose="020B0503050302020204" pitchFamily="34" charset="0"/>
      <p:regular r:id="rId38"/>
      <p:bold r:id="rId39"/>
      <p:italic r:id="rId40"/>
      <p:boldItalic r:id="rId4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orient="horz" pos="459" userDrawn="1">
          <p15:clr>
            <a:srgbClr val="A4A3A4"/>
          </p15:clr>
        </p15:guide>
        <p15:guide id="4" pos="438" userDrawn="1">
          <p15:clr>
            <a:srgbClr val="A4A3A4"/>
          </p15:clr>
        </p15:guide>
        <p15:guide id="5" pos="7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3CC"/>
    <a:srgbClr val="F7B433"/>
    <a:srgbClr val="2EF256"/>
    <a:srgbClr val="59BE6E"/>
    <a:srgbClr val="0ED1E3"/>
    <a:srgbClr val="20B315"/>
    <a:srgbClr val="15BAC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9" autoAdjust="0"/>
    <p:restoredTop sz="94659"/>
  </p:normalViewPr>
  <p:slideViewPr>
    <p:cSldViewPr snapToGrid="0" snapToObjects="1">
      <p:cViewPr varScale="1">
        <p:scale>
          <a:sx n="73" d="100"/>
          <a:sy n="73" d="100"/>
        </p:scale>
        <p:origin x="678" y="78"/>
      </p:cViewPr>
      <p:guideLst>
        <p:guide pos="3840"/>
        <p:guide orient="horz" pos="2160"/>
        <p:guide orient="horz" pos="459"/>
        <p:guide pos="438"/>
        <p:guide pos="7240"/>
      </p:guideLst>
    </p:cSldViewPr>
  </p:slideViewPr>
  <p:notesTextViewPr>
    <p:cViewPr>
      <p:scale>
        <a:sx n="1" d="1"/>
        <a:sy n="1" d="1"/>
      </p:scale>
      <p:origin x="0" y="0"/>
    </p:cViewPr>
  </p:notesTextViewPr>
  <p:gridSpacing cx="540000" cy="540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10-7-2019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3569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80191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12085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5951B-D1D1-A24B-A706-EB9612ADB5C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21EB059-B84A-AD4E-9993-2910F2C19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6ECBF6E5-8B05-BA42-AC9E-A869CF83893E}"/>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15EF6D5C-2091-FC4D-A38F-F3D36937FBC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471EC8D-421A-AD4A-A1F7-E0AF1BDFBCD4}"/>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3853047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1CA95-4F8F-584D-A765-508DD97F612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A4410BC-9F1E-CD4D-A03B-E4E6377F03AD}"/>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3BBCBBF0-375B-FA45-8699-74B990A23B00}"/>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C445F739-B784-E84D-B42F-E857ABAC112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A5F1501-D314-4C45-A8BA-B0D6A08A33A8}"/>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4226632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E881B-9747-504C-8271-C5529665159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D19471A-4A14-864F-9963-4986002F6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97F7726-7117-A84A-B801-47E8D0F492B8}"/>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D6BF688B-8B4F-1F42-9808-F2CD8F8BB75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C396AE9-0989-E844-B33F-2151F9208BF3}"/>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679713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CCD48-9E69-1D40-B3A1-723BB59CCEC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C985604-8698-A542-8896-91431ACC5EFC}"/>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56551B4D-5E42-4B49-9035-6A49BCE0317F}"/>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28822F8D-A0CF-9A47-B5F7-67ECEC22C044}"/>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6" name="Tijdelijke aanduiding voor voettekst 5">
            <a:extLst>
              <a:ext uri="{FF2B5EF4-FFF2-40B4-BE49-F238E27FC236}">
                <a16:creationId xmlns:a16="http://schemas.microsoft.com/office/drawing/2014/main" id="{8D15308C-4BEF-5B45-8547-CDB32E69521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32873D0-614F-534A-AEA5-FFE0BCD1C356}"/>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672312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4D420-108B-EC40-8B26-6B31D7B8361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5D34A76-2AEA-784E-BFAB-A51AB58D3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C1C879A6-0A60-234F-A5CA-40BEDE0367FA}"/>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endParaRPr lang="nl-BE"/>
          </a:p>
        </p:txBody>
      </p:sp>
      <p:sp>
        <p:nvSpPr>
          <p:cNvPr id="5" name="Tijdelijke aanduiding voor tekst 4">
            <a:extLst>
              <a:ext uri="{FF2B5EF4-FFF2-40B4-BE49-F238E27FC236}">
                <a16:creationId xmlns:a16="http://schemas.microsoft.com/office/drawing/2014/main" id="{0FF851BF-529A-BC44-BC17-17CD41872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6" name="Tijdelijke aanduiding voor inhoud 5">
            <a:extLst>
              <a:ext uri="{FF2B5EF4-FFF2-40B4-BE49-F238E27FC236}">
                <a16:creationId xmlns:a16="http://schemas.microsoft.com/office/drawing/2014/main" id="{A2A16315-5FE2-5049-983B-31C106484ACC}"/>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endParaRPr lang="nl-BE"/>
          </a:p>
        </p:txBody>
      </p:sp>
      <p:sp>
        <p:nvSpPr>
          <p:cNvPr id="7" name="Tijdelijke aanduiding voor datum 6">
            <a:extLst>
              <a:ext uri="{FF2B5EF4-FFF2-40B4-BE49-F238E27FC236}">
                <a16:creationId xmlns:a16="http://schemas.microsoft.com/office/drawing/2014/main" id="{F5B6EE26-FC4D-1549-AE7C-03C2B86ABEBC}"/>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8" name="Tijdelijke aanduiding voor voettekst 7">
            <a:extLst>
              <a:ext uri="{FF2B5EF4-FFF2-40B4-BE49-F238E27FC236}">
                <a16:creationId xmlns:a16="http://schemas.microsoft.com/office/drawing/2014/main" id="{A3E31498-2838-0E46-929D-80489DE8018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28EAE50B-1642-6E47-870D-F02AB569E908}"/>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445083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E6D33-A9CA-2A4B-A188-1191EB3A1C6C}"/>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CC83D45-1133-074E-BE66-017ECE1F4B26}"/>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4" name="Tijdelijke aanduiding voor voettekst 3">
            <a:extLst>
              <a:ext uri="{FF2B5EF4-FFF2-40B4-BE49-F238E27FC236}">
                <a16:creationId xmlns:a16="http://schemas.microsoft.com/office/drawing/2014/main" id="{87DF207C-AB54-A74D-9CD8-B0AB9FDCEC7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9CF6BA7-D6C9-FF4A-9CEE-69C47C36C683}"/>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957757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CD979EE-C7DF-4343-9A2A-1223DAE48BCA}"/>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3" name="Tijdelijke aanduiding voor voettekst 2">
            <a:extLst>
              <a:ext uri="{FF2B5EF4-FFF2-40B4-BE49-F238E27FC236}">
                <a16:creationId xmlns:a16="http://schemas.microsoft.com/office/drawing/2014/main" id="{9E6226BE-1B49-B54A-AF5B-874A03ABD7E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8BF7509-1D57-074B-A452-28A23CCCC77F}"/>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379820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853006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7AE46-4DC6-2043-BF92-CD9F80EFBA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F3B947-4B7B-7145-A3B1-352D5971D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endParaRPr lang="nl-BE"/>
          </a:p>
        </p:txBody>
      </p:sp>
      <p:sp>
        <p:nvSpPr>
          <p:cNvPr id="4" name="Tijdelijke aanduiding voor tekst 3">
            <a:extLst>
              <a:ext uri="{FF2B5EF4-FFF2-40B4-BE49-F238E27FC236}">
                <a16:creationId xmlns:a16="http://schemas.microsoft.com/office/drawing/2014/main" id="{40AA7F0F-E81A-D245-8757-79362114C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E3377831-1EE6-4E4F-B67B-547C136FF30E}"/>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6" name="Tijdelijke aanduiding voor voettekst 5">
            <a:extLst>
              <a:ext uri="{FF2B5EF4-FFF2-40B4-BE49-F238E27FC236}">
                <a16:creationId xmlns:a16="http://schemas.microsoft.com/office/drawing/2014/main" id="{11782704-53CF-2540-9736-744AEAEFC26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F2EFBED-BFF8-AC4E-A961-2E6A96CCB9CA}"/>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75122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96EBA6-124E-CD43-9BEE-60003D8DED3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3DF7887-4850-B74B-963B-7E2DDCC46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1D66970-E13D-C54A-B48C-55F614082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AE43700C-EF0B-A043-A850-1C1D09E05E26}"/>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6" name="Tijdelijke aanduiding voor voettekst 5">
            <a:extLst>
              <a:ext uri="{FF2B5EF4-FFF2-40B4-BE49-F238E27FC236}">
                <a16:creationId xmlns:a16="http://schemas.microsoft.com/office/drawing/2014/main" id="{6319EE86-3D6B-064A-8CB3-36271D3DD7F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ED946B3-362F-984D-A252-E679BB7E2BA9}"/>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2438901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82180-F522-3842-86C4-F1442FAF3F3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10B4B84-1F5D-7F40-867B-0C6B62D17BEA}"/>
              </a:ext>
            </a:extLst>
          </p:cNvPr>
          <p:cNvSpPr>
            <a:spLocks noGrp="1"/>
          </p:cNvSpPr>
          <p:nvPr>
            <p:ph type="body" orient="vert" idx="1"/>
          </p:nvPr>
        </p:nvSpPr>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FF32ABCD-AD9C-B242-8975-863B1CE14686}"/>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892A7959-B427-F845-8B9F-A1C4BCDA03E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1C7593A-7615-9543-AAC6-3BAB63FEC614}"/>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1516315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CD39257-A4F4-3341-B2C3-4009FAAB4942}"/>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1FDCBF8-A9A1-7F49-908F-0099ED46392E}"/>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485CC41C-C4E0-6846-8D7D-6DE45FF186FA}"/>
              </a:ext>
            </a:extLst>
          </p:cNvPr>
          <p:cNvSpPr>
            <a:spLocks noGrp="1"/>
          </p:cNvSpPr>
          <p:nvPr>
            <p:ph type="dt" sz="half" idx="10"/>
          </p:nvPr>
        </p:nvSpPr>
        <p:spPr/>
        <p:txBody>
          <a:body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233B384F-93B1-2442-9820-3FFEB38AA52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64E53FD-50E9-B840-BCEA-99F3DCDBB31D}"/>
              </a:ext>
            </a:extLst>
          </p:cNvPr>
          <p:cNvSpPr>
            <a:spLocks noGrp="1"/>
          </p:cNvSpPr>
          <p:nvPr>
            <p:ph type="sldNum" sz="quarter" idx="12"/>
          </p:nvPr>
        </p:nvSpPr>
        <p:spPr/>
        <p:txBody>
          <a:bodyPr/>
          <a:lstStyle/>
          <a:p>
            <a:fld id="{A858C529-FEFB-C04C-893D-FAD020636DDB}" type="slidenum">
              <a:rPr lang="nl-BE" smtClean="0"/>
              <a:t>‹nr.›</a:t>
            </a:fld>
            <a:endParaRPr lang="nl-BE"/>
          </a:p>
        </p:txBody>
      </p:sp>
    </p:spTree>
    <p:extLst>
      <p:ext uri="{BB962C8B-B14F-4D97-AF65-F5344CB8AC3E}">
        <p14:creationId xmlns:p14="http://schemas.microsoft.com/office/powerpoint/2010/main" val="62048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dirty="0"/>
              <a:t>Titelstijl van model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68074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10-7-2019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71624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Titelstijl van model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C96032C-9AD1-D247-9CAB-5E4294B0AB7E}" type="datetimeFigureOut">
              <a:rPr lang="nl-NL" smtClean="0"/>
              <a:t>10-7-2019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21428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FD60D-02F7-6C47-AF87-6FD7F305D22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1A3C1ED-CE02-5947-80E9-D885F2E15C55}"/>
              </a:ext>
            </a:extLst>
          </p:cNvPr>
          <p:cNvSpPr>
            <a:spLocks noGrp="1"/>
          </p:cNvSpPr>
          <p:nvPr>
            <p:ph type="dt" sz="half" idx="10"/>
          </p:nvPr>
        </p:nvSpPr>
        <p:spPr/>
        <p:txBody>
          <a:bodyPr/>
          <a:lstStyle/>
          <a:p>
            <a:fld id="{6C96032C-9AD1-D247-9CAB-5E4294B0AB7E}" type="datetimeFigureOut">
              <a:rPr lang="nl-NL" smtClean="0"/>
              <a:t>10-7-2019</a:t>
            </a:fld>
            <a:endParaRPr lang="nl-NL"/>
          </a:p>
        </p:txBody>
      </p:sp>
      <p:sp>
        <p:nvSpPr>
          <p:cNvPr id="4" name="Tijdelijke aanduiding voor voettekst 3">
            <a:extLst>
              <a:ext uri="{FF2B5EF4-FFF2-40B4-BE49-F238E27FC236}">
                <a16:creationId xmlns:a16="http://schemas.microsoft.com/office/drawing/2014/main" id="{50632D0C-317E-C545-B444-7AC9AD806F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D90F12A-AB8F-314F-86A6-8A80C3B0AC3E}"/>
              </a:ext>
            </a:extLst>
          </p:cNvPr>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83178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6C96032C-9AD1-D247-9CAB-5E4294B0AB7E}" type="datetimeFigureOut">
              <a:rPr lang="nl-NL" smtClean="0"/>
              <a:t>10-7-2019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35103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C96032C-9AD1-D247-9CAB-5E4294B0AB7E}" type="datetimeFigureOut">
              <a:rPr lang="nl-NL" smtClean="0"/>
              <a:t>10-7-2019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149703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6C96032C-9AD1-D247-9CAB-5E4294B0AB7E}" type="datetimeFigureOut">
              <a:rPr lang="nl-NL" smtClean="0"/>
              <a:t>10-7-2019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5901869-5768-C544-BEB9-49009D987BC9}" type="slidenum">
              <a:rPr lang="nl-NL" smtClean="0"/>
              <a:t>‹nr.›</a:t>
            </a:fld>
            <a:endParaRPr lang="nl-NL"/>
          </a:p>
        </p:txBody>
      </p:sp>
    </p:spTree>
    <p:extLst>
      <p:ext uri="{BB962C8B-B14F-4D97-AF65-F5344CB8AC3E}">
        <p14:creationId xmlns:p14="http://schemas.microsoft.com/office/powerpoint/2010/main" val="6944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6032C-9AD1-D247-9CAB-5E4294B0AB7E}" type="datetimeFigureOut">
              <a:rPr lang="nl-NL" smtClean="0"/>
              <a:t>10-7-2019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01869-5768-C544-BEB9-49009D987BC9}" type="slidenum">
              <a:rPr lang="nl-NL" smtClean="0"/>
              <a:t>‹nr.›</a:t>
            </a:fld>
            <a:endParaRPr lang="nl-NL"/>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79388" indent="-179388" algn="l" defTabSz="914400" rtl="0" eaLnBrk="1" latinLnBrk="0" hangingPunct="1">
        <a:lnSpc>
          <a:spcPct val="90000"/>
        </a:lnSpc>
        <a:spcBef>
          <a:spcPts val="1000"/>
        </a:spcBef>
        <a:buClr>
          <a:schemeClr val="accent4"/>
        </a:buClr>
        <a:buFont typeface="Arial"/>
        <a:buChar char="•"/>
        <a:defRPr sz="2800" kern="1200">
          <a:solidFill>
            <a:schemeClr val="tx1"/>
          </a:solidFill>
          <a:latin typeface="+mn-lt"/>
          <a:ea typeface="+mn-ea"/>
          <a:cs typeface="+mn-cs"/>
        </a:defRPr>
      </a:lvl1pPr>
      <a:lvl2pPr marL="357188" indent="-177800" algn="l" defTabSz="914400" rtl="0" eaLnBrk="1" latinLnBrk="0" hangingPunct="1">
        <a:lnSpc>
          <a:spcPct val="90000"/>
        </a:lnSpc>
        <a:spcBef>
          <a:spcPts val="500"/>
        </a:spcBef>
        <a:buClr>
          <a:schemeClr val="accent4"/>
        </a:buClr>
        <a:buFont typeface="SunAntwerpen" panose="020B0503050302020204" pitchFamily="34" charset="0"/>
        <a:buChar char="–"/>
        <a:defRPr sz="2400" kern="1200">
          <a:solidFill>
            <a:schemeClr val="tx1"/>
          </a:solidFill>
          <a:latin typeface="+mn-lt"/>
          <a:ea typeface="+mn-ea"/>
          <a:cs typeface="+mn-cs"/>
        </a:defRPr>
      </a:lvl2pPr>
      <a:lvl3pPr marL="536575" indent="-179388"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720725" indent="-18415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898525" indent="-1778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1BF8A2-BF8D-504F-8DA9-6D41474B1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38090A3-ABB9-C44F-94CC-31C2FC526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11644FA1-335C-3546-8EBA-5AA0123332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F27A4-A627-8E4B-9ECA-612082E29D2B}" type="datetimeFigureOut">
              <a:rPr lang="nl-BE" smtClean="0"/>
              <a:t>10/07/2019</a:t>
            </a:fld>
            <a:endParaRPr lang="nl-BE"/>
          </a:p>
        </p:txBody>
      </p:sp>
      <p:sp>
        <p:nvSpPr>
          <p:cNvPr id="5" name="Tijdelijke aanduiding voor voettekst 4">
            <a:extLst>
              <a:ext uri="{FF2B5EF4-FFF2-40B4-BE49-F238E27FC236}">
                <a16:creationId xmlns:a16="http://schemas.microsoft.com/office/drawing/2014/main" id="{5901CE90-65BA-344A-B3C9-3FAA91009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611F379-909A-C743-B6CA-65C4078AC5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8C529-FEFB-C04C-893D-FAD020636DDB}" type="slidenum">
              <a:rPr lang="nl-BE" smtClean="0"/>
              <a:t>‹nr.›</a:t>
            </a:fld>
            <a:endParaRPr lang="nl-BE"/>
          </a:p>
        </p:txBody>
      </p:sp>
    </p:spTree>
    <p:extLst>
      <p:ext uri="{BB962C8B-B14F-4D97-AF65-F5344CB8AC3E}">
        <p14:creationId xmlns:p14="http://schemas.microsoft.com/office/powerpoint/2010/main" val="14316066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STOA_Straatnamen_WOII_Antwerpen.pdf"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STOA_Monumenten_WOII_Antwerpen.pdf"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986"/>
          <a:stretch/>
        </p:blipFill>
        <p:spPr>
          <a:xfrm>
            <a:off x="-128451" y="-3441"/>
            <a:ext cx="12320451" cy="6900630"/>
          </a:xfrm>
          <a:prstGeom prst="rect">
            <a:avLst/>
          </a:prstGeom>
        </p:spPr>
      </p:pic>
      <p:sp>
        <p:nvSpPr>
          <p:cNvPr id="7" name="Rechthoek 6"/>
          <p:cNvSpPr/>
          <p:nvPr/>
        </p:nvSpPr>
        <p:spPr>
          <a:xfrm rot="16200000">
            <a:off x="10807249" y="5422511"/>
            <a:ext cx="2408030" cy="276999"/>
          </a:xfrm>
          <a:prstGeom prst="rect">
            <a:avLst/>
          </a:prstGeom>
        </p:spPr>
        <p:txBody>
          <a:bodyPr wrap="none">
            <a:spAutoFit/>
          </a:bodyPr>
          <a:lstStyle/>
          <a:p>
            <a:pPr lvl="0" algn="ctr"/>
            <a:r>
              <a:rPr lang="en-US" sz="1200" dirty="0">
                <a:solidFill>
                  <a:prstClr val="black"/>
                </a:solidFill>
              </a:rPr>
              <a:t>Photo by James Harris on </a:t>
            </a:r>
            <a:r>
              <a:rPr lang="en-US" sz="1200" dirty="0" err="1">
                <a:solidFill>
                  <a:prstClr val="black"/>
                </a:solidFill>
              </a:rPr>
              <a:t>Unsplash</a:t>
            </a:r>
            <a:endParaRPr lang="nl-NL" sz="1200" dirty="0">
              <a:solidFill>
                <a:srgbClr val="554741"/>
              </a:solidFill>
              <a:latin typeface="Antwerpen"/>
              <a:ea typeface="Antwerpen" charset="0"/>
              <a:cs typeface="Antwerpen" charset="0"/>
            </a:endParaRPr>
          </a:p>
        </p:txBody>
      </p:sp>
      <p:sp>
        <p:nvSpPr>
          <p:cNvPr id="15" name="Rechthoek 14">
            <a:extLst>
              <a:ext uri="{FF2B5EF4-FFF2-40B4-BE49-F238E27FC236}">
                <a16:creationId xmlns:a16="http://schemas.microsoft.com/office/drawing/2014/main" id="{D687DE32-2BA7-FB46-9F68-56516D0D8E73}"/>
              </a:ext>
            </a:extLst>
          </p:cNvPr>
          <p:cNvSpPr/>
          <p:nvPr/>
        </p:nvSpPr>
        <p:spPr>
          <a:xfrm>
            <a:off x="-128451" y="0"/>
            <a:ext cx="12278215" cy="6904070"/>
          </a:xfrm>
          <a:prstGeom prst="rect">
            <a:avLst/>
          </a:prstGeom>
          <a:solidFill>
            <a:schemeClr val="accent3">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a:extLst>
              <a:ext uri="{FF2B5EF4-FFF2-40B4-BE49-F238E27FC236}">
                <a16:creationId xmlns:a16="http://schemas.microsoft.com/office/drawing/2014/main" id="{B80BEF72-C452-9D47-A08B-460B77859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78" y="0"/>
            <a:ext cx="1906964" cy="2698595"/>
          </a:xfrm>
          <a:prstGeom prst="rect">
            <a:avLst/>
          </a:prstGeom>
        </p:spPr>
      </p:pic>
      <p:sp>
        <p:nvSpPr>
          <p:cNvPr id="18" name="Tekstvak 17">
            <a:extLst>
              <a:ext uri="{FF2B5EF4-FFF2-40B4-BE49-F238E27FC236}">
                <a16:creationId xmlns:a16="http://schemas.microsoft.com/office/drawing/2014/main" id="{198C8957-4510-4F4F-8201-4DB5539CE4EE}"/>
              </a:ext>
            </a:extLst>
          </p:cNvPr>
          <p:cNvSpPr txBox="1"/>
          <p:nvPr/>
        </p:nvSpPr>
        <p:spPr>
          <a:xfrm>
            <a:off x="316378" y="3202833"/>
            <a:ext cx="8906417" cy="2308324"/>
          </a:xfrm>
          <a:prstGeom prst="rect">
            <a:avLst/>
          </a:prstGeom>
          <a:noFill/>
        </p:spPr>
        <p:txBody>
          <a:bodyPr wrap="square" rtlCol="0">
            <a:spAutoFit/>
          </a:bodyPr>
          <a:lstStyle/>
          <a:p>
            <a:pPr algn="ctr"/>
            <a:endParaRPr lang="nl-NL" sz="3600" baseline="30000" dirty="0">
              <a:latin typeface="+mj-lt"/>
            </a:endParaRPr>
          </a:p>
          <a:p>
            <a:r>
              <a:rPr lang="nl-NL" sz="7200" baseline="30000" dirty="0" smtClean="0">
                <a:solidFill>
                  <a:schemeClr val="accent2"/>
                </a:solidFill>
                <a:latin typeface="+mj-lt"/>
              </a:rPr>
              <a:t>Les: Herinneren </a:t>
            </a:r>
            <a:r>
              <a:rPr lang="nl-NL" sz="7200" baseline="30000" dirty="0">
                <a:solidFill>
                  <a:schemeClr val="accent2"/>
                </a:solidFill>
                <a:latin typeface="+mj-lt"/>
              </a:rPr>
              <a:t>en herdenken, </a:t>
            </a:r>
            <a:br>
              <a:rPr lang="nl-NL" sz="7200" baseline="30000" dirty="0">
                <a:solidFill>
                  <a:schemeClr val="accent2"/>
                </a:solidFill>
                <a:latin typeface="+mj-lt"/>
              </a:rPr>
            </a:br>
            <a:r>
              <a:rPr lang="nl-NL" sz="7200" baseline="30000" dirty="0">
                <a:solidFill>
                  <a:schemeClr val="accent2"/>
                </a:solidFill>
                <a:latin typeface="+mj-lt"/>
              </a:rPr>
              <a:t>hoe doe je dat?</a:t>
            </a:r>
          </a:p>
          <a:p>
            <a:pPr algn="ctr"/>
            <a:endParaRPr lang="nl-NL" sz="3600" baseline="30000" dirty="0">
              <a:solidFill>
                <a:schemeClr val="tx2"/>
              </a:solidFill>
              <a:latin typeface="+mj-lt"/>
            </a:endParaRPr>
          </a:p>
        </p:txBody>
      </p:sp>
      <p:pic>
        <p:nvPicPr>
          <p:cNvPr id="19" name="Afbeelding 18">
            <a:extLst>
              <a:ext uri="{FF2B5EF4-FFF2-40B4-BE49-F238E27FC236}">
                <a16:creationId xmlns:a16="http://schemas.microsoft.com/office/drawing/2014/main" id="{0A9580BA-C400-1343-8F6C-56390EDE6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720" y="5825197"/>
            <a:ext cx="1079262" cy="1080701"/>
          </a:xfrm>
          <a:prstGeom prst="rect">
            <a:avLst/>
          </a:prstGeom>
        </p:spPr>
      </p:pic>
      <p:pic>
        <p:nvPicPr>
          <p:cNvPr id="20" name="Afbeelding 19">
            <a:extLst>
              <a:ext uri="{FF2B5EF4-FFF2-40B4-BE49-F238E27FC236}">
                <a16:creationId xmlns:a16="http://schemas.microsoft.com/office/drawing/2014/main" id="{5B17316B-9CB2-9943-8213-2D16254A8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2084" y="5825197"/>
            <a:ext cx="1082663" cy="1079787"/>
          </a:xfrm>
          <a:prstGeom prst="rect">
            <a:avLst/>
          </a:prstGeom>
        </p:spPr>
      </p:pic>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12" name="Rechthoek 11"/>
          <p:cNvSpPr/>
          <p:nvPr/>
        </p:nvSpPr>
        <p:spPr>
          <a:xfrm>
            <a:off x="0" y="1823495"/>
            <a:ext cx="12192000" cy="5048796"/>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788" y="1809207"/>
            <a:ext cx="2890712" cy="4860000"/>
          </a:xfrm>
          <a:prstGeom prst="rect">
            <a:avLst/>
          </a:prstGeom>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0437" y="4329209"/>
            <a:ext cx="3566898" cy="234000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7224" y="4324616"/>
            <a:ext cx="4145676" cy="2344198"/>
          </a:xfrm>
          <a:prstGeom prst="rect">
            <a:avLst/>
          </a:prstGeom>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5171" y="1809206"/>
            <a:ext cx="3552164" cy="2436841"/>
          </a:xfrm>
          <a:prstGeom prst="rect">
            <a:avLst/>
          </a:prstGeom>
        </p:spPr>
      </p:pic>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82588" y="1809206"/>
            <a:ext cx="4130311" cy="2436841"/>
          </a:xfrm>
          <a:prstGeom prst="rect">
            <a:avLst/>
          </a:prstGeom>
        </p:spPr>
      </p:pic>
      <p:sp>
        <p:nvSpPr>
          <p:cNvPr id="8" name="Rechthoek 7"/>
          <p:cNvSpPr/>
          <p:nvPr/>
        </p:nvSpPr>
        <p:spPr>
          <a:xfrm>
            <a:off x="695325" y="1809207"/>
            <a:ext cx="10798175" cy="4859607"/>
          </a:xfrm>
          <a:prstGeom prst="rect">
            <a:avLst/>
          </a:prstGeom>
          <a:solidFill>
            <a:schemeClr val="lt1">
              <a:alpha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725171" y="728662"/>
            <a:ext cx="10768329" cy="5392607"/>
          </a:xfrm>
          <a:prstGeom prst="rect">
            <a:avLst/>
          </a:prstGeom>
          <a:noFill/>
        </p:spPr>
        <p:txBody>
          <a:bodyPr wrap="square" lIns="0" tIns="0" rIns="0" bIns="0" rtlCol="0">
            <a:noAutofit/>
          </a:bodyPr>
          <a:lstStyle/>
          <a:p>
            <a:pPr>
              <a:buClr>
                <a:schemeClr val="accent1"/>
              </a:buClr>
            </a:pPr>
            <a:r>
              <a:rPr lang="nl-NL" sz="2400" dirty="0">
                <a:ea typeface="Calibri" panose="020F0502020204030204" pitchFamily="34" charset="0"/>
                <a:cs typeface="Times New Roman" panose="02020603050405020304" pitchFamily="18" charset="0"/>
              </a:rPr>
              <a:t>Dit zijn afbeeldingen van gedenktekens. Gedenktekens </a:t>
            </a:r>
            <a:r>
              <a:rPr lang="nl-NL" sz="2400" dirty="0" smtClean="0">
                <a:ea typeface="Calibri" panose="020F0502020204030204" pitchFamily="34" charset="0"/>
                <a:cs typeface="Times New Roman" panose="02020603050405020304" pitchFamily="18" charset="0"/>
              </a:rPr>
              <a:t>zijn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een herinnering aan (de slachtoffers van) een gebeurtenis uit het verleden. </a:t>
            </a: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Voor welke gebeurtenissen ken je gedenktekens?</a:t>
            </a: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Wat hebben gedenktekens vaak met elkaar gemeen?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Kijk naar de foto’s en bespreek het antwoord klassikaal.</a:t>
            </a: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a:buClr>
                <a:schemeClr val="accent1"/>
              </a:buClr>
            </a:pPr>
            <a:endParaRPr lang="nl-NL" sz="2400" dirty="0">
              <a:ea typeface="Calibri" panose="020F0502020204030204" pitchFamily="34" charset="0"/>
              <a:cs typeface="Times New Roman" panose="02020603050405020304" pitchFamily="18" charset="0"/>
            </a:endParaRPr>
          </a:p>
          <a:p>
            <a:pPr>
              <a:buClr>
                <a:schemeClr val="accent1"/>
              </a:buClr>
            </a:pPr>
            <a:endParaRPr lang="nl-NL" sz="2400" dirty="0">
              <a:ea typeface="Calibri" panose="020F0502020204030204" pitchFamily="34" charset="0"/>
              <a:cs typeface="Times New Roman" panose="02020603050405020304" pitchFamily="18" charset="0"/>
            </a:endParaRPr>
          </a:p>
          <a:p>
            <a:pPr>
              <a:buClr>
                <a:schemeClr val="accent1"/>
              </a:buClr>
            </a:pPr>
            <a:endParaRPr lang="nl-NL" sz="2400" dirty="0">
              <a:ea typeface="Calibri" panose="020F0502020204030204" pitchFamily="34" charset="0"/>
              <a:cs typeface="Times New Roman" panose="02020603050405020304" pitchFamily="18" charset="0"/>
            </a:endParaRPr>
          </a:p>
          <a:p>
            <a:pPr>
              <a:buClr>
                <a:schemeClr val="accent1"/>
              </a:buCl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a:buClr>
                <a:schemeClr val="accent1"/>
              </a:buClr>
            </a:pPr>
            <a:r>
              <a:rPr lang="nl-NL" sz="2000" dirty="0">
                <a:ea typeface="Calibri" panose="020F0502020204030204" pitchFamily="34" charset="0"/>
                <a:cs typeface="Times New Roman" panose="02020603050405020304" pitchFamily="18" charset="0"/>
              </a:rPr>
              <a:t>Op de volgende slide zijn de beelden terug volledig zichtbaar.</a:t>
            </a:r>
          </a:p>
        </p:txBody>
      </p:sp>
    </p:spTree>
    <p:extLst>
      <p:ext uri="{BB962C8B-B14F-4D97-AF65-F5344CB8AC3E}">
        <p14:creationId xmlns:p14="http://schemas.microsoft.com/office/powerpoint/2010/main" val="41123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09206"/>
            <a:ext cx="12192000" cy="5048796"/>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buClr>
                <a:schemeClr val="accent1"/>
              </a:buClr>
            </a:pPr>
            <a:r>
              <a:rPr lang="nl-NL" sz="2400" dirty="0">
                <a:ea typeface="Calibri" panose="020F0502020204030204" pitchFamily="34" charset="0"/>
                <a:cs typeface="Times New Roman" panose="02020603050405020304" pitchFamily="18" charset="0"/>
              </a:rPr>
              <a:t>Dit zijn afbeeldingen van gedenktekens. Gedenktekens zijn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een herinnering aan (de slachtoffers van) een gebeurtenis uit het verleden.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788" y="1809207"/>
            <a:ext cx="2890712" cy="4860000"/>
          </a:xfrm>
          <a:prstGeom prst="rect">
            <a:avLst/>
          </a:prstGeom>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0437" y="4329209"/>
            <a:ext cx="3566898" cy="234000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7224" y="4324616"/>
            <a:ext cx="4145676" cy="2344198"/>
          </a:xfrm>
          <a:prstGeom prst="rect">
            <a:avLst/>
          </a:prstGeom>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5171" y="1809206"/>
            <a:ext cx="3552164" cy="2436841"/>
          </a:xfrm>
          <a:prstGeom prst="rect">
            <a:avLst/>
          </a:prstGeom>
        </p:spPr>
      </p:pic>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82588" y="1809206"/>
            <a:ext cx="4130311" cy="2436841"/>
          </a:xfrm>
          <a:prstGeom prst="rect">
            <a:avLst/>
          </a:prstGeom>
        </p:spPr>
      </p:pic>
      <p:sp>
        <p:nvSpPr>
          <p:cNvPr id="9" name="Rechthoek 8"/>
          <p:cNvSpPr/>
          <p:nvPr/>
        </p:nvSpPr>
        <p:spPr>
          <a:xfrm>
            <a:off x="725171" y="6324746"/>
            <a:ext cx="2133084" cy="369332"/>
          </a:xfrm>
          <a:prstGeom prst="rect">
            <a:avLst/>
          </a:prstGeom>
        </p:spPr>
        <p:txBody>
          <a:bodyPr wrap="none">
            <a:spAutoFit/>
          </a:bodyPr>
          <a:lstStyle/>
          <a:p>
            <a:r>
              <a:rPr lang="nl-BE" dirty="0">
                <a:solidFill>
                  <a:schemeClr val="bg1"/>
                </a:solidFill>
              </a:rPr>
              <a:t>Anneke Moerenhout</a:t>
            </a:r>
          </a:p>
        </p:txBody>
      </p:sp>
    </p:spTree>
    <p:extLst>
      <p:ext uri="{BB962C8B-B14F-4D97-AF65-F5344CB8AC3E}">
        <p14:creationId xmlns:p14="http://schemas.microsoft.com/office/powerpoint/2010/main" val="19965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3">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688975" y="2362323"/>
            <a:ext cx="10804525" cy="3539430"/>
          </a:xfrm>
          <a:prstGeom prst="rect">
            <a:avLst/>
          </a:prstGeom>
          <a:noFill/>
        </p:spPr>
        <p:txBody>
          <a:bodyPr wrap="square" rtlCol="0">
            <a:spAutoFit/>
          </a:bodyPr>
          <a:lstStyle/>
          <a:p>
            <a:pPr algn="ctr"/>
            <a:r>
              <a:rPr lang="nl-NL" sz="3200" b="1" dirty="0">
                <a:solidFill>
                  <a:schemeClr val="bg1"/>
                </a:solidFill>
              </a:rPr>
              <a:t>Plechtig</a:t>
            </a:r>
          </a:p>
          <a:p>
            <a:pPr algn="ctr"/>
            <a:endParaRPr lang="nl-NL" sz="3200" b="1" dirty="0">
              <a:solidFill>
                <a:schemeClr val="bg1"/>
              </a:solidFill>
            </a:endParaRPr>
          </a:p>
          <a:p>
            <a:pPr algn="ctr"/>
            <a:r>
              <a:rPr lang="nl-NL" sz="3200" b="1" dirty="0">
                <a:solidFill>
                  <a:schemeClr val="bg1"/>
                </a:solidFill>
              </a:rPr>
              <a:t>Er staat vaak iets op</a:t>
            </a:r>
          </a:p>
          <a:p>
            <a:pPr algn="ctr"/>
            <a:endParaRPr lang="nl-NL" sz="3200" b="1" dirty="0">
              <a:solidFill>
                <a:schemeClr val="bg1"/>
              </a:solidFill>
            </a:endParaRPr>
          </a:p>
          <a:p>
            <a:pPr algn="ctr"/>
            <a:r>
              <a:rPr lang="nl-NL" sz="3200" b="1" dirty="0">
                <a:solidFill>
                  <a:schemeClr val="bg1"/>
                </a:solidFill>
              </a:rPr>
              <a:t>Soms zijn ze heel groot</a:t>
            </a:r>
          </a:p>
          <a:p>
            <a:pPr algn="ctr"/>
            <a:endParaRPr lang="nl-NL" sz="3200" b="1" dirty="0">
              <a:solidFill>
                <a:schemeClr val="bg1"/>
              </a:solidFill>
            </a:endParaRPr>
          </a:p>
          <a:p>
            <a:pPr algn="ctr"/>
            <a:r>
              <a:rPr lang="nl-NL" sz="3200" b="1" dirty="0">
                <a:solidFill>
                  <a:schemeClr val="bg1"/>
                </a:solidFill>
              </a:rPr>
              <a:t>Soms zijn ze ‘kunstig’</a:t>
            </a:r>
          </a:p>
        </p:txBody>
      </p:sp>
      <p:sp>
        <p:nvSpPr>
          <p:cNvPr id="7" name="Tekstvak 6"/>
          <p:cNvSpPr txBox="1"/>
          <p:nvPr/>
        </p:nvSpPr>
        <p:spPr>
          <a:xfrm>
            <a:off x="692727" y="728662"/>
            <a:ext cx="10800773" cy="1101726"/>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1"/>
                </a:solidFill>
                <a:latin typeface="Antwerpen"/>
                <a:ea typeface="Calibri" panose="020F0502020204030204" pitchFamily="34" charset="0"/>
                <a:cs typeface="Times New Roman" panose="02020603050405020304" pitchFamily="18" charset="0"/>
              </a:rPr>
              <a:t>Gedenktekens zijn:</a:t>
            </a:r>
            <a:endParaRPr lang="nl-NL" sz="2400" dirty="0">
              <a:solidFill>
                <a:schemeClr val="accent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Gedenktekens worden gebruikt </a:t>
            </a:r>
            <a:br>
              <a:rPr lang="nl-NL" sz="3200" dirty="0">
                <a:solidFill>
                  <a:schemeClr val="accent3"/>
                </a:solidFill>
                <a:latin typeface="+mj-lt"/>
                <a:ea typeface="Calibri" panose="020F0502020204030204" pitchFamily="34" charset="0"/>
                <a:cs typeface="Times New Roman" panose="02020603050405020304" pitchFamily="18" charset="0"/>
              </a:rPr>
            </a:br>
            <a:r>
              <a:rPr lang="nl-NL" sz="3200" dirty="0">
                <a:solidFill>
                  <a:schemeClr val="accent3"/>
                </a:solidFill>
                <a:latin typeface="+mj-lt"/>
                <a:ea typeface="Calibri" panose="020F0502020204030204" pitchFamily="34" charset="0"/>
                <a:cs typeface="Times New Roman" panose="02020603050405020304" pitchFamily="18" charset="0"/>
              </a:rPr>
              <a:t>om te herdenken.</a:t>
            </a: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Is herdenken hetzelfde als herinneren?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Bespreek het klassikaal.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Gebruik </a:t>
            </a:r>
            <a:r>
              <a:rPr lang="nl-NL" sz="2400" dirty="0" smtClean="0">
                <a:ea typeface="Calibri" panose="020F0502020204030204" pitchFamily="34" charset="0"/>
                <a:cs typeface="Times New Roman" panose="02020603050405020304" pitchFamily="18" charset="0"/>
              </a:rPr>
              <a:t>hiervoor </a:t>
            </a:r>
            <a:r>
              <a:rPr lang="nl-NL" sz="2400" dirty="0">
                <a:ea typeface="Calibri" panose="020F0502020204030204" pitchFamily="34" charset="0"/>
                <a:cs typeface="Times New Roman" panose="02020603050405020304" pitchFamily="18" charset="0"/>
              </a:rPr>
              <a:t>de definitie die je maakte van herinneren.</a:t>
            </a:r>
          </a:p>
        </p:txBody>
      </p:sp>
    </p:spTree>
    <p:extLst>
      <p:ext uri="{BB962C8B-B14F-4D97-AF65-F5344CB8AC3E}">
        <p14:creationId xmlns:p14="http://schemas.microsoft.com/office/powerpoint/2010/main" val="25127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 </a:t>
            </a:r>
            <a:br>
              <a:rPr lang="nl-NL" sz="3200" dirty="0">
                <a:solidFill>
                  <a:schemeClr val="accent3"/>
                </a:solidFill>
                <a:latin typeface="+mj-lt"/>
                <a:ea typeface="Calibri" panose="020F0502020204030204" pitchFamily="34" charset="0"/>
                <a:cs typeface="Times New Roman" panose="02020603050405020304" pitchFamily="18" charset="0"/>
              </a:rPr>
            </a:b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Herdenken en herinneren lijken op elkaar, maar zijn niet hetzelfde. Herdenken doe je heel </a:t>
            </a:r>
            <a:r>
              <a:rPr lang="nl-NL" sz="2400" b="1" dirty="0">
                <a:ea typeface="Calibri" panose="020F0502020204030204" pitchFamily="34" charset="0"/>
                <a:cs typeface="Times New Roman" panose="02020603050405020304" pitchFamily="18" charset="0"/>
              </a:rPr>
              <a:t>actief en bewust</a:t>
            </a:r>
            <a:r>
              <a:rPr lang="nl-NL" sz="2400" dirty="0">
                <a:ea typeface="Calibri" panose="020F0502020204030204" pitchFamily="34" charset="0"/>
                <a:cs typeface="Times New Roman" panose="02020603050405020304" pitchFamily="18" charset="0"/>
              </a:rPr>
              <a:t> (=met je gedachten erbij). Door te herdenken, </a:t>
            </a:r>
            <a:r>
              <a:rPr lang="nl-NL" sz="2400" b="1" dirty="0">
                <a:ea typeface="Calibri" panose="020F0502020204030204" pitchFamily="34" charset="0"/>
                <a:cs typeface="Times New Roman" panose="02020603050405020304" pitchFamily="18" charset="0"/>
              </a:rPr>
              <a:t>verwerk</a:t>
            </a:r>
            <a:r>
              <a:rPr lang="nl-NL" sz="2400" dirty="0">
                <a:ea typeface="Calibri" panose="020F0502020204030204" pitchFamily="34" charset="0"/>
                <a:cs typeface="Times New Roman" panose="02020603050405020304" pitchFamily="18" charset="0"/>
              </a:rPr>
              <a:t> je gebeurtenissen die je raken. Zo herdenken we bijvoorbeeld onze overleden </a:t>
            </a:r>
            <a:r>
              <a:rPr lang="nl-NL" sz="2400" dirty="0" smtClean="0">
                <a:ea typeface="Calibri" panose="020F0502020204030204" pitchFamily="34" charset="0"/>
                <a:cs typeface="Times New Roman" panose="02020603050405020304" pitchFamily="18" charset="0"/>
              </a:rPr>
              <a:t>familieleden of huisdieren. </a:t>
            </a:r>
            <a:r>
              <a:rPr lang="nl-NL" sz="2400" dirty="0">
                <a:ea typeface="Calibri" panose="020F0502020204030204" pitchFamily="34" charset="0"/>
                <a:cs typeface="Times New Roman" panose="02020603050405020304" pitchFamily="18" charset="0"/>
              </a:rPr>
              <a:t>De samenleving herdenkt gebeurtenissen die een grote impact hebben gehad en die belangrijk zijn voor ons leven NU. </a:t>
            </a:r>
          </a:p>
          <a:p>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Welke gebeurtenissen herdenkt de samenleving?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Bespreek het klassikaal.</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Waar wordt er herdacht?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Bespreek het klassikaal.</a:t>
            </a:r>
          </a:p>
        </p:txBody>
      </p:sp>
    </p:spTree>
    <p:extLst>
      <p:ext uri="{BB962C8B-B14F-4D97-AF65-F5344CB8AC3E}">
        <p14:creationId xmlns:p14="http://schemas.microsoft.com/office/powerpoint/2010/main" val="377848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Herdenkingen gebeuren </a:t>
            </a:r>
            <a:br>
              <a:rPr lang="nl-NL" sz="3200" dirty="0">
                <a:solidFill>
                  <a:schemeClr val="accent3"/>
                </a:solidFill>
                <a:latin typeface="+mj-lt"/>
                <a:ea typeface="Calibri" panose="020F0502020204030204" pitchFamily="34" charset="0"/>
                <a:cs typeface="Times New Roman" panose="02020603050405020304" pitchFamily="18" charset="0"/>
              </a:rPr>
            </a:br>
            <a:r>
              <a:rPr lang="nl-NL" sz="3200" dirty="0">
                <a:solidFill>
                  <a:schemeClr val="accent3"/>
                </a:solidFill>
                <a:latin typeface="+mj-lt"/>
                <a:ea typeface="Calibri" panose="020F0502020204030204" pitchFamily="34" charset="0"/>
                <a:cs typeface="Times New Roman" panose="02020603050405020304" pitchFamily="18" charset="0"/>
              </a:rPr>
              <a:t>op bijzondere plaatsen </a:t>
            </a: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Plaatsen waar speciale gebeurtenissen plaatsvonden: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Een bom viel</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Een aanslag werd gepleegd</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Mensen werden opgepakt of opgesloten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Plaatsen waar doden herdacht worden: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Begraafplaatsen of gebedshuizen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Thuis</a:t>
            </a:r>
          </a:p>
          <a:p>
            <a:pPr marL="342900" indent="-342900">
              <a:buClr>
                <a:schemeClr val="accent1"/>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Bij gedenktekens</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16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09206"/>
            <a:ext cx="12192000" cy="5048796"/>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90000"/>
              </a:lnSpc>
              <a:buClr>
                <a:schemeClr val="accent1"/>
              </a:buClr>
            </a:pPr>
            <a:r>
              <a:rPr lang="nl-NL" sz="2400" dirty="0">
                <a:ea typeface="Calibri" panose="020F0502020204030204" pitchFamily="34" charset="0"/>
                <a:cs typeface="Times New Roman" panose="02020603050405020304" pitchFamily="18" charset="0"/>
              </a:rPr>
              <a:t>Elke dag komen we langs plaatsen die te maken hebben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met herdenken: straatnamen, gedenkplaten, kunstwerken…</a:t>
            </a:r>
          </a:p>
          <a:p>
            <a:pPr marL="342900" indent="-342900">
              <a:lnSpc>
                <a:spcPct val="90000"/>
              </a:lnSpc>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Ken je hiervan zelf nog voorbeelden?</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788" y="1809207"/>
            <a:ext cx="2890712" cy="4860000"/>
          </a:xfrm>
          <a:prstGeom prst="rect">
            <a:avLst/>
          </a:prstGeom>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0437" y="4329209"/>
            <a:ext cx="3566898" cy="234000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7224" y="4324616"/>
            <a:ext cx="4145676" cy="2344198"/>
          </a:xfrm>
          <a:prstGeom prst="rect">
            <a:avLst/>
          </a:prstGeom>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5171" y="1809206"/>
            <a:ext cx="3552164" cy="2436841"/>
          </a:xfrm>
          <a:prstGeom prst="rect">
            <a:avLst/>
          </a:prstGeom>
        </p:spPr>
      </p:pic>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82588" y="1809206"/>
            <a:ext cx="4130311" cy="2436841"/>
          </a:xfrm>
          <a:prstGeom prst="rect">
            <a:avLst/>
          </a:prstGeom>
        </p:spPr>
      </p:pic>
      <p:sp>
        <p:nvSpPr>
          <p:cNvPr id="9" name="Rechthoek 8"/>
          <p:cNvSpPr/>
          <p:nvPr/>
        </p:nvSpPr>
        <p:spPr>
          <a:xfrm>
            <a:off x="725171" y="6324746"/>
            <a:ext cx="2133084" cy="369332"/>
          </a:xfrm>
          <a:prstGeom prst="rect">
            <a:avLst/>
          </a:prstGeom>
        </p:spPr>
        <p:txBody>
          <a:bodyPr wrap="none">
            <a:spAutoFit/>
          </a:bodyPr>
          <a:lstStyle/>
          <a:p>
            <a:r>
              <a:rPr lang="nl-BE" dirty="0">
                <a:solidFill>
                  <a:schemeClr val="bg1"/>
                </a:solidFill>
              </a:rPr>
              <a:t>Anneke Moerenhout</a:t>
            </a:r>
          </a:p>
        </p:txBody>
      </p:sp>
    </p:spTree>
    <p:extLst>
      <p:ext uri="{BB962C8B-B14F-4D97-AF65-F5344CB8AC3E}">
        <p14:creationId xmlns:p14="http://schemas.microsoft.com/office/powerpoint/2010/main" val="7066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271752"/>
            <a:ext cx="12192000" cy="5586250"/>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2400" dirty="0">
                <a:solidFill>
                  <a:schemeClr val="accent3"/>
                </a:solidFill>
                <a:latin typeface="+mj-lt"/>
                <a:ea typeface="Calibri" panose="020F0502020204030204" pitchFamily="34" charset="0"/>
                <a:cs typeface="Times New Roman" panose="02020603050405020304" pitchFamily="18" charset="0"/>
              </a:rPr>
              <a:t> </a:t>
            </a:r>
            <a:r>
              <a:rPr lang="nl-BE" sz="2400" dirty="0">
                <a:solidFill>
                  <a:schemeClr val="accent3"/>
                </a:solidFill>
                <a:latin typeface="+mj-lt"/>
                <a:ea typeface="Calibri" panose="020F0502020204030204" pitchFamily="34" charset="0"/>
                <a:cs typeface="Times New Roman" panose="02020603050405020304" pitchFamily="18" charset="0"/>
              </a:rPr>
              <a:t/>
            </a:r>
            <a:br>
              <a:rPr lang="nl-BE" sz="2400" dirty="0">
                <a:solidFill>
                  <a:schemeClr val="accent3"/>
                </a:solidFill>
                <a:latin typeface="+mj-lt"/>
                <a:ea typeface="Calibri" panose="020F0502020204030204" pitchFamily="34" charset="0"/>
                <a:cs typeface="Times New Roman" panose="02020603050405020304" pitchFamily="18" charset="0"/>
              </a:rPr>
            </a:br>
            <a:endParaRPr lang="nl-BE" sz="2400" dirty="0">
              <a:solidFill>
                <a:schemeClr val="accent3"/>
              </a:solidFill>
              <a:latin typeface="+mj-lt"/>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Ga nu zelf in je groepje op zoek naar bestaande Antwerpse sporen van herdenking. Gebruik hiervoor een kaart of Google </a:t>
            </a:r>
            <a:r>
              <a:rPr lang="nl-NL" sz="2400" dirty="0" err="1">
                <a:ea typeface="Calibri" panose="020F0502020204030204" pitchFamily="34" charset="0"/>
                <a:cs typeface="Times New Roman" panose="02020603050405020304" pitchFamily="18" charset="0"/>
              </a:rPr>
              <a:t>Maps</a:t>
            </a:r>
            <a:r>
              <a:rPr lang="nl-NL" sz="2400" dirty="0">
                <a:ea typeface="Calibri" panose="020F0502020204030204" pitchFamily="34" charset="0"/>
                <a:cs typeface="Times New Roman" panose="02020603050405020304" pitchFamily="18" charset="0"/>
              </a:rPr>
              <a:t>. Zoek:</a:t>
            </a:r>
          </a:p>
          <a:p>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Generaal Armstrongweg</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Franklin Rooseveltplaats</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Monument Gedeporteerde Joodse Bevolking</a:t>
            </a:r>
          </a:p>
          <a:p>
            <a:pPr>
              <a:buClr>
                <a:schemeClr val="accent1"/>
              </a:buClr>
            </a:pP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Wat hebben deze straatnamen en monumenten te maken met de Tweede Wereldoorlog? Kies er met je groepje 1 uit en ga op onderzoek uit. </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Gebruik hiervoor deze lijst             en/of het internet.</a:t>
            </a:r>
          </a:p>
        </p:txBody>
      </p:sp>
      <p:pic>
        <p:nvPicPr>
          <p:cNvPr id="4" name="Afbeelding 3">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728" y="5171672"/>
            <a:ext cx="771000" cy="666000"/>
          </a:xfrm>
          <a:prstGeom prst="rect">
            <a:avLst/>
          </a:prstGeom>
        </p:spPr>
      </p:pic>
    </p:spTree>
    <p:extLst>
      <p:ext uri="{BB962C8B-B14F-4D97-AF65-F5344CB8AC3E}">
        <p14:creationId xmlns:p14="http://schemas.microsoft.com/office/powerpoint/2010/main" val="115568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277007"/>
            <a:ext cx="12192000" cy="558099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r>
              <a:rPr lang="nl-NL" sz="2400" dirty="0">
                <a:solidFill>
                  <a:schemeClr val="accent3"/>
                </a:solidFill>
                <a:latin typeface="+mj-lt"/>
                <a:ea typeface="Calibri" panose="020F0502020204030204" pitchFamily="34" charset="0"/>
                <a:cs typeface="Times New Roman" panose="02020603050405020304" pitchFamily="18" charset="0"/>
              </a:rPr>
              <a:t> </a:t>
            </a:r>
            <a:endParaRPr lang="nl-BE" sz="24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Ga vervolgens in groepjes op zoek naar 1 gedenkteken in de buurt van de school dat te maken heeft met de Tweede Wereldoorlog. Het kan gaan om:</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Een monument</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Een gedenkteken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Een straatnaam</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Gebruik hiervoor alvast deze lijst van Antwerpse gedenktekens.</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Onderzoek het verhaal achter het gedenkteken in de buurt van jouw school.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Gebruik hiervoor het internet.*</a:t>
            </a:r>
          </a:p>
          <a:p>
            <a:endParaRPr lang="nl-NL" sz="2400" dirty="0">
              <a:ea typeface="Calibri" panose="020F0502020204030204" pitchFamily="34" charset="0"/>
              <a:cs typeface="Times New Roman" panose="02020603050405020304" pitchFamily="18" charset="0"/>
            </a:endParaRPr>
          </a:p>
          <a:p>
            <a:r>
              <a:rPr lang="nl-NL" sz="2400" dirty="0">
                <a:solidFill>
                  <a:schemeClr val="tx1">
                    <a:lumMod val="50000"/>
                    <a:lumOff val="50000"/>
                  </a:schemeClr>
                </a:solidFill>
                <a:ea typeface="Calibri" panose="020F0502020204030204" pitchFamily="34" charset="0"/>
                <a:cs typeface="Times New Roman" panose="02020603050405020304" pitchFamily="18" charset="0"/>
              </a:rPr>
              <a:t>*Je zal niet altijd evenveel informatie vinden, dat is niet erg.</a:t>
            </a:r>
          </a:p>
          <a:p>
            <a:r>
              <a:rPr lang="nl-NL" sz="2400" dirty="0">
                <a:ea typeface="Calibri" panose="020F0502020204030204" pitchFamily="34" charset="0"/>
                <a:cs typeface="Times New Roman" panose="02020603050405020304" pitchFamily="18" charset="0"/>
              </a:rPr>
              <a:t> </a:t>
            </a:r>
          </a:p>
        </p:txBody>
      </p:sp>
      <p:pic>
        <p:nvPicPr>
          <p:cNvPr id="7" name="Afbeelding 6">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144" y="4245532"/>
            <a:ext cx="771000" cy="666000"/>
          </a:xfrm>
          <a:prstGeom prst="rect">
            <a:avLst/>
          </a:prstGeom>
        </p:spPr>
      </p:pic>
    </p:spTree>
    <p:extLst>
      <p:ext uri="{BB962C8B-B14F-4D97-AF65-F5344CB8AC3E}">
        <p14:creationId xmlns:p14="http://schemas.microsoft.com/office/powerpoint/2010/main" val="796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277007"/>
            <a:ext cx="12192000" cy="558099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1136666" cy="5940152"/>
          </a:xfrm>
          <a:prstGeom prst="rect">
            <a:avLst/>
          </a:prstGeom>
          <a:noFill/>
        </p:spPr>
        <p:txBody>
          <a:bodyPr wrap="square" lIns="0" tIns="0" rIns="0" bIns="0" rtlCol="0">
            <a:noAutofit/>
          </a:bodyPr>
          <a:lstStyle/>
          <a:p>
            <a:r>
              <a:rPr lang="nl-NL" sz="2400" dirty="0">
                <a:solidFill>
                  <a:schemeClr val="accent3"/>
                </a:solidFill>
                <a:latin typeface="+mj-lt"/>
                <a:ea typeface="Calibri" panose="020F0502020204030204" pitchFamily="34" charset="0"/>
                <a:cs typeface="Times New Roman" panose="02020603050405020304" pitchFamily="18" charset="0"/>
              </a:rPr>
              <a:t> </a:t>
            </a:r>
            <a:endParaRPr lang="nl-BE" sz="24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Heeft elk groepje een gedenkteken gevonden?*</a:t>
            </a:r>
          </a:p>
          <a:p>
            <a:r>
              <a:rPr lang="nl-NL" sz="2400" dirty="0">
                <a:ea typeface="Calibri" panose="020F0502020204030204" pitchFamily="34" charset="0"/>
                <a:cs typeface="Times New Roman" panose="02020603050405020304" pitchFamily="18" charset="0"/>
              </a:rPr>
              <a:t> </a:t>
            </a:r>
          </a:p>
          <a:p>
            <a:r>
              <a:rPr lang="nl-NL" sz="2400" dirty="0">
                <a:ea typeface="Calibri" panose="020F0502020204030204" pitchFamily="34" charset="0"/>
                <a:cs typeface="Times New Roman" panose="02020603050405020304" pitchFamily="18" charset="0"/>
              </a:rPr>
              <a:t>Ga samen naar buiten en ontdek hoe de gedenktekens eruit zien. Bereid je goed voor door op een plan alle gedenktekens aan te duiden en vooraf een route te plannen. Neem een (GSM)Camera mee en fotografeer de gekozen gedenktekens.</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Beantwoord bij elk gedenkteken ook deze vragen, noteer ze voor vertrek:</a:t>
            </a:r>
            <a:br>
              <a:rPr lang="nl-NL" sz="2400" dirty="0">
                <a:ea typeface="Calibri" panose="020F0502020204030204" pitchFamily="34" charset="0"/>
                <a:cs typeface="Times New Roman" panose="02020603050405020304" pitchFamily="18" charset="0"/>
              </a:rPr>
            </a:b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Ter ere van wie is dit gedenkteken gemaakt?</a:t>
            </a:r>
          </a:p>
          <a:p>
            <a:pPr marL="342900" indent="-342900">
              <a:buClr>
                <a:schemeClr val="accent1"/>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Wie is de doelgroep van het gedenkteken? </a:t>
            </a:r>
          </a:p>
          <a:p>
            <a:pPr marL="342900" indent="-342900">
              <a:buClr>
                <a:schemeClr val="accent1"/>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Is het gemaakt door een kunstenaar? Welk verhaal wil die vertellen?</a:t>
            </a:r>
          </a:p>
          <a:p>
            <a:pPr marL="342900" indent="-342900">
              <a:buClr>
                <a:schemeClr val="accent1"/>
              </a:buClr>
              <a:buFont typeface="Arial" panose="020B0604020202020204" pitchFamily="34" charset="0"/>
              <a:buChar char="•"/>
            </a:pPr>
            <a:r>
              <a:rPr lang="nl-NL" sz="2400" b="1" dirty="0">
                <a:ea typeface="Calibri" panose="020F0502020204030204" pitchFamily="34" charset="0"/>
                <a:cs typeface="Times New Roman" panose="02020603050405020304" pitchFamily="18" charset="0"/>
              </a:rPr>
              <a:t>Welke materialen zijn er gebruikt voor dit gedenkteken?</a:t>
            </a:r>
          </a:p>
          <a:p>
            <a:endParaRPr lang="nl-NL" sz="2400" dirty="0">
              <a:ea typeface="Calibri" panose="020F0502020204030204" pitchFamily="34" charset="0"/>
              <a:cs typeface="Times New Roman" panose="02020603050405020304" pitchFamily="18" charset="0"/>
            </a:endParaRPr>
          </a:p>
          <a:p>
            <a:r>
              <a:rPr lang="nl-NL" sz="2400" dirty="0">
                <a:solidFill>
                  <a:schemeClr val="tx1">
                    <a:lumMod val="50000"/>
                    <a:lumOff val="50000"/>
                  </a:schemeClr>
                </a:solidFill>
                <a:ea typeface="Calibri" panose="020F0502020204030204" pitchFamily="34" charset="0"/>
                <a:cs typeface="Times New Roman" panose="02020603050405020304" pitchFamily="18" charset="0"/>
              </a:rPr>
              <a:t>* Het kan zijn dat verschillende groepjes hetzelfde gedenkteken hebben, dat is niet erg.</a:t>
            </a:r>
          </a:p>
          <a:p>
            <a:r>
              <a:rPr lang="nl-NL" sz="24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101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986"/>
          <a:stretch/>
        </p:blipFill>
        <p:spPr>
          <a:xfrm>
            <a:off x="-128451" y="-3441"/>
            <a:ext cx="12320451" cy="6900630"/>
          </a:xfrm>
          <a:prstGeom prst="rect">
            <a:avLst/>
          </a:prstGeom>
        </p:spPr>
      </p:pic>
      <p:sp>
        <p:nvSpPr>
          <p:cNvPr id="10" name="Tekstvak 9"/>
          <p:cNvSpPr txBox="1"/>
          <p:nvPr/>
        </p:nvSpPr>
        <p:spPr>
          <a:xfrm>
            <a:off x="695324" y="1395621"/>
            <a:ext cx="10804525" cy="4524315"/>
          </a:xfrm>
          <a:prstGeom prst="rect">
            <a:avLst/>
          </a:prstGeom>
          <a:noFill/>
        </p:spPr>
        <p:txBody>
          <a:bodyPr wrap="square" rtlCol="0">
            <a:spAutoFit/>
          </a:bodyPr>
          <a:lstStyle/>
          <a:p>
            <a:pPr algn="ctr"/>
            <a:r>
              <a:rPr lang="nl-NL" sz="7200" baseline="30000" dirty="0">
                <a:solidFill>
                  <a:schemeClr val="accent3"/>
                </a:solidFill>
                <a:latin typeface="+mj-lt"/>
              </a:rPr>
              <a:t>Benodigdheden: </a:t>
            </a:r>
          </a:p>
          <a:p>
            <a:pPr algn="ctr"/>
            <a:endParaRPr lang="nl-NL" sz="3600" baseline="30000" dirty="0">
              <a:solidFill>
                <a:schemeClr val="tx2"/>
              </a:solidFill>
              <a:latin typeface="+mj-lt"/>
            </a:endParaRPr>
          </a:p>
          <a:p>
            <a:pPr algn="ctr"/>
            <a:r>
              <a:rPr lang="nl-NL" sz="3600" baseline="30000" dirty="0">
                <a:solidFill>
                  <a:schemeClr val="tx2"/>
                </a:solidFill>
                <a:latin typeface="+mj-lt"/>
              </a:rPr>
              <a:t>Computers of tablets</a:t>
            </a:r>
          </a:p>
          <a:p>
            <a:pPr algn="ctr"/>
            <a:endParaRPr lang="nl-NL" sz="3600" baseline="30000" dirty="0">
              <a:solidFill>
                <a:schemeClr val="tx2"/>
              </a:solidFill>
              <a:latin typeface="+mj-lt"/>
            </a:endParaRPr>
          </a:p>
          <a:p>
            <a:pPr algn="ctr"/>
            <a:r>
              <a:rPr lang="nl-NL" sz="3600" baseline="30000" dirty="0">
                <a:solidFill>
                  <a:schemeClr val="tx2"/>
                </a:solidFill>
                <a:latin typeface="+mj-lt"/>
              </a:rPr>
              <a:t>Veel creativiteit</a:t>
            </a:r>
          </a:p>
          <a:p>
            <a:pPr algn="ctr"/>
            <a:endParaRPr lang="nl-NL" sz="3600" baseline="30000" dirty="0">
              <a:solidFill>
                <a:schemeClr val="tx2"/>
              </a:solidFill>
              <a:latin typeface="+mj-lt"/>
            </a:endParaRPr>
          </a:p>
          <a:p>
            <a:pPr algn="ctr"/>
            <a:r>
              <a:rPr lang="nl-NL" sz="3600" baseline="30000" dirty="0">
                <a:solidFill>
                  <a:schemeClr val="tx2"/>
                </a:solidFill>
                <a:latin typeface="+mj-lt"/>
              </a:rPr>
              <a:t>Plakbriefjes</a:t>
            </a:r>
          </a:p>
          <a:p>
            <a:pPr algn="ctr"/>
            <a:endParaRPr lang="nl-NL" sz="3600" baseline="30000" dirty="0">
              <a:solidFill>
                <a:schemeClr val="tx2"/>
              </a:solidFill>
              <a:latin typeface="+mj-lt"/>
            </a:endParaRPr>
          </a:p>
          <a:p>
            <a:pPr algn="ctr"/>
            <a:r>
              <a:rPr lang="nl-NL" sz="3600" baseline="30000" dirty="0">
                <a:solidFill>
                  <a:schemeClr val="tx2"/>
                </a:solidFill>
                <a:latin typeface="+mj-lt"/>
              </a:rPr>
              <a:t>(GSM)Camera</a:t>
            </a:r>
          </a:p>
          <a:p>
            <a:pPr algn="ctr"/>
            <a:endParaRPr lang="nl-NL" sz="3600" baseline="30000" dirty="0">
              <a:solidFill>
                <a:schemeClr val="tx2"/>
              </a:solidFill>
              <a:latin typeface="+mj-lt"/>
            </a:endParaRPr>
          </a:p>
          <a:p>
            <a:pPr algn="ctr"/>
            <a:r>
              <a:rPr lang="nl-NL" sz="3600" baseline="30000" dirty="0">
                <a:solidFill>
                  <a:schemeClr val="tx2"/>
                </a:solidFill>
                <a:latin typeface="+mj-lt"/>
              </a:rPr>
              <a:t>Lijst straatnamen</a:t>
            </a:r>
          </a:p>
        </p:txBody>
      </p:sp>
    </p:spTree>
    <p:extLst>
      <p:ext uri="{BB962C8B-B14F-4D97-AF65-F5344CB8AC3E}">
        <p14:creationId xmlns:p14="http://schemas.microsoft.com/office/powerpoint/2010/main" val="15743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5737"/>
            <a:ext cx="12192000" cy="504226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1136666" cy="5940152"/>
          </a:xfrm>
          <a:prstGeom prst="rect">
            <a:avLst/>
          </a:prstGeom>
          <a:noFill/>
        </p:spPr>
        <p:txBody>
          <a:bodyPr wrap="square" lIns="0" tIns="0" rIns="0" bIns="0" rtlCol="0">
            <a:noAutofit/>
          </a:bodyPr>
          <a:lstStyle/>
          <a:p>
            <a:r>
              <a:rPr lang="nl-NL" sz="3200" dirty="0">
                <a:solidFill>
                  <a:schemeClr val="accent3"/>
                </a:solidFill>
                <a:latin typeface="+mj-lt"/>
                <a:ea typeface="Calibri" panose="020F0502020204030204" pitchFamily="34" charset="0"/>
                <a:cs typeface="Times New Roman" panose="02020603050405020304" pitchFamily="18" charset="0"/>
              </a:rPr>
              <a:t> Alle gedenktekens gezien?</a:t>
            </a:r>
          </a:p>
          <a:p>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Kies </a:t>
            </a:r>
            <a:r>
              <a:rPr lang="nl-NL" sz="2400" dirty="0" smtClean="0">
                <a:ea typeface="Calibri" panose="020F0502020204030204" pitchFamily="34" charset="0"/>
                <a:cs typeface="Times New Roman" panose="02020603050405020304" pitchFamily="18" charset="0"/>
              </a:rPr>
              <a:t>dan </a:t>
            </a:r>
            <a:r>
              <a:rPr lang="nl-NL" sz="2400" dirty="0">
                <a:ea typeface="Calibri" panose="020F0502020204030204" pitchFamily="34" charset="0"/>
                <a:cs typeface="Times New Roman" panose="02020603050405020304" pitchFamily="18" charset="0"/>
              </a:rPr>
              <a:t>met heel de klas </a:t>
            </a:r>
            <a:r>
              <a:rPr lang="nl-NL" sz="2400" dirty="0" smtClean="0">
                <a:ea typeface="Calibri" panose="020F0502020204030204" pitchFamily="34" charset="0"/>
                <a:cs typeface="Times New Roman" panose="02020603050405020304" pitchFamily="18" charset="0"/>
              </a:rPr>
              <a:t>een gedenkteken </a:t>
            </a:r>
            <a:r>
              <a:rPr lang="nl-NL" sz="2400" dirty="0">
                <a:ea typeface="Calibri" panose="020F0502020204030204" pitchFamily="34" charset="0"/>
                <a:cs typeface="Times New Roman" panose="02020603050405020304" pitchFamily="18" charset="0"/>
              </a:rPr>
              <a:t>uit om een herdenkingsplechtigheid bij te maken.</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Onderzoek </a:t>
            </a:r>
            <a:r>
              <a:rPr lang="nl-NL" sz="2400" dirty="0" smtClean="0">
                <a:ea typeface="Calibri" panose="020F0502020204030204" pitchFamily="34" charset="0"/>
                <a:cs typeface="Times New Roman" panose="02020603050405020304" pitchFamily="18" charset="0"/>
              </a:rPr>
              <a:t>daarvoor</a:t>
            </a:r>
            <a:r>
              <a:rPr lang="nl-NL" sz="2400" dirty="0" smtClean="0">
                <a:ea typeface="Calibri" panose="020F0502020204030204" pitchFamily="34" charset="0"/>
                <a:cs typeface="Times New Roman" panose="02020603050405020304" pitchFamily="18" charset="0"/>
              </a:rPr>
              <a:t> </a:t>
            </a:r>
            <a:r>
              <a:rPr lang="nl-NL" sz="2400" dirty="0">
                <a:ea typeface="Calibri" panose="020F0502020204030204" pitchFamily="34" charset="0"/>
                <a:cs typeface="Times New Roman" panose="02020603050405020304" pitchFamily="18" charset="0"/>
              </a:rPr>
              <a:t>de betekenis van </a:t>
            </a:r>
            <a:r>
              <a:rPr lang="nl-NL" sz="2400" dirty="0" smtClean="0">
                <a:ea typeface="Calibri" panose="020F0502020204030204" pitchFamily="34" charset="0"/>
                <a:cs typeface="Times New Roman" panose="02020603050405020304" pitchFamily="18" charset="0"/>
              </a:rPr>
              <a:t>het gekozen </a:t>
            </a:r>
            <a:r>
              <a:rPr lang="nl-NL" sz="2400" dirty="0">
                <a:ea typeface="Calibri" panose="020F0502020204030204" pitchFamily="34" charset="0"/>
                <a:cs typeface="Times New Roman" panose="02020603050405020304" pitchFamily="18" charset="0"/>
              </a:rPr>
              <a:t>gedenkteken.</a:t>
            </a:r>
          </a:p>
          <a:p>
            <a:r>
              <a:rPr lang="nl-NL" sz="24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860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5737"/>
            <a:ext cx="12192000" cy="504226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5403273" cy="5940152"/>
          </a:xfrm>
          <a:prstGeom prst="rect">
            <a:avLst/>
          </a:prstGeom>
          <a:noFill/>
        </p:spPr>
        <p:txBody>
          <a:bodyPr wrap="square" lIns="0" tIns="0" rIns="0" bIns="0" rtlCol="0">
            <a:noAutofit/>
          </a:bodyPr>
          <a:lstStyle/>
          <a:p>
            <a:r>
              <a:rPr lang="nl-NL" sz="2400" dirty="0">
                <a:solidFill>
                  <a:schemeClr val="accent3"/>
                </a:solidFill>
                <a:latin typeface="+mj-lt"/>
                <a:ea typeface="Calibri" panose="020F0502020204030204" pitchFamily="34" charset="0"/>
                <a:cs typeface="Times New Roman" panose="02020603050405020304" pitchFamily="18" charset="0"/>
              </a:rPr>
              <a:t> </a:t>
            </a:r>
            <a:endParaRPr lang="nl-BE" sz="24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Bij gedenktekens vinden soms herdenkingsplechtigheden plaats.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Het zijn momenten waar extra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aandacht gaat naar het gedenkteken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de boodschap erachter.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Mensen voeren tijdens deze momenten allerlei rituelen uit.  </a:t>
            </a:r>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87290" y="1801449"/>
            <a:ext cx="6104709" cy="5056553"/>
          </a:xfrm>
          <a:prstGeom prst="rect">
            <a:avLst/>
          </a:prstGeom>
          <a:ln>
            <a:noFill/>
          </a:ln>
          <a:effectLst/>
        </p:spPr>
      </p:pic>
    </p:spTree>
    <p:extLst>
      <p:ext uri="{BB962C8B-B14F-4D97-AF65-F5344CB8AC3E}">
        <p14:creationId xmlns:p14="http://schemas.microsoft.com/office/powerpoint/2010/main" val="311238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09206"/>
            <a:ext cx="12192000" cy="5048796"/>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buClr>
                <a:schemeClr val="accent1"/>
              </a:buClr>
            </a:pPr>
            <a:r>
              <a:rPr lang="nl-NL" sz="2400" dirty="0">
                <a:ea typeface="Calibri" panose="020F0502020204030204" pitchFamily="34" charset="0"/>
                <a:cs typeface="Times New Roman" panose="02020603050405020304" pitchFamily="18" charset="0"/>
              </a:rPr>
              <a:t>Welke rituelen voeren mensen uit bij herdenkingsmonumenten?</a:t>
            </a:r>
          </a:p>
          <a:p>
            <a:pPr>
              <a:buClr>
                <a:schemeClr val="accent1"/>
              </a:buClr>
            </a:pPr>
            <a:r>
              <a:rPr lang="nl-NL" sz="2400" dirty="0">
                <a:ea typeface="Calibri" panose="020F0502020204030204" pitchFamily="34" charset="0"/>
                <a:cs typeface="Times New Roman" panose="02020603050405020304" pitchFamily="18" charset="0"/>
              </a:rPr>
              <a:t>Wat herken je op de foto’s?</a:t>
            </a:r>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0898">
            <a:off x="1155998" y="4320299"/>
            <a:ext cx="4150776" cy="23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18462">
            <a:off x="769963" y="1853499"/>
            <a:ext cx="4169681" cy="23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Afbeelding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3454">
            <a:off x="6662998" y="4313876"/>
            <a:ext cx="4384088" cy="23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287" y="2857212"/>
            <a:ext cx="3120000" cy="23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8129">
            <a:off x="8271991" y="2013163"/>
            <a:ext cx="3120000" cy="23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776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3">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688975" y="2362323"/>
            <a:ext cx="10804525" cy="3539430"/>
          </a:xfrm>
          <a:prstGeom prst="rect">
            <a:avLst/>
          </a:prstGeom>
          <a:noFill/>
        </p:spPr>
        <p:txBody>
          <a:bodyPr wrap="square" rtlCol="0">
            <a:spAutoFit/>
          </a:bodyPr>
          <a:lstStyle/>
          <a:p>
            <a:pPr algn="ctr"/>
            <a:r>
              <a:rPr lang="nl-NL" sz="3200" b="1" dirty="0">
                <a:solidFill>
                  <a:schemeClr val="bg1"/>
                </a:solidFill>
              </a:rPr>
              <a:t>Vlaggen</a:t>
            </a:r>
          </a:p>
          <a:p>
            <a:pPr algn="ctr"/>
            <a:r>
              <a:rPr lang="nl-NL" sz="3200" b="1" dirty="0">
                <a:solidFill>
                  <a:schemeClr val="bg1"/>
                </a:solidFill>
              </a:rPr>
              <a:t>Bloemenkransen</a:t>
            </a:r>
          </a:p>
          <a:p>
            <a:pPr algn="ctr"/>
            <a:r>
              <a:rPr lang="nl-NL" sz="3200" b="1" dirty="0">
                <a:solidFill>
                  <a:schemeClr val="bg1"/>
                </a:solidFill>
              </a:rPr>
              <a:t>Muziek</a:t>
            </a:r>
          </a:p>
          <a:p>
            <a:pPr algn="ctr"/>
            <a:r>
              <a:rPr lang="nl-NL" sz="3200" b="1" dirty="0">
                <a:solidFill>
                  <a:schemeClr val="bg1"/>
                </a:solidFill>
              </a:rPr>
              <a:t>Teksten voorlezen</a:t>
            </a:r>
          </a:p>
          <a:p>
            <a:pPr algn="ctr"/>
            <a:r>
              <a:rPr lang="nl-NL" sz="3200" b="1" dirty="0">
                <a:solidFill>
                  <a:schemeClr val="bg1"/>
                </a:solidFill>
              </a:rPr>
              <a:t>Militairen</a:t>
            </a:r>
          </a:p>
          <a:p>
            <a:pPr algn="ctr"/>
            <a:r>
              <a:rPr lang="nl-NL" sz="3200" b="1" dirty="0" smtClean="0">
                <a:solidFill>
                  <a:schemeClr val="bg1"/>
                </a:solidFill>
              </a:rPr>
              <a:t>Politici</a:t>
            </a:r>
            <a:endParaRPr lang="nl-NL" sz="3200" b="1" dirty="0">
              <a:solidFill>
                <a:schemeClr val="bg1"/>
              </a:solidFill>
            </a:endParaRPr>
          </a:p>
          <a:p>
            <a:pPr algn="ctr"/>
            <a:r>
              <a:rPr lang="nl-NL" sz="3200" b="1" dirty="0">
                <a:solidFill>
                  <a:schemeClr val="bg1"/>
                </a:solidFill>
              </a:rPr>
              <a:t>Beelden/monumenten</a:t>
            </a:r>
          </a:p>
        </p:txBody>
      </p:sp>
      <p:sp>
        <p:nvSpPr>
          <p:cNvPr id="7" name="Tekstvak 6"/>
          <p:cNvSpPr txBox="1"/>
          <p:nvPr/>
        </p:nvSpPr>
        <p:spPr>
          <a:xfrm>
            <a:off x="692727" y="360673"/>
            <a:ext cx="10800773" cy="1101726"/>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1"/>
                </a:solidFill>
                <a:latin typeface="Antwerpen"/>
                <a:ea typeface="Calibri" panose="020F0502020204030204" pitchFamily="34" charset="0"/>
                <a:cs typeface="Times New Roman" panose="02020603050405020304" pitchFamily="18" charset="0"/>
              </a:rPr>
              <a:t>Een aantal elementen komen </a:t>
            </a:r>
            <a:br>
              <a:rPr lang="nl-NL" sz="3200" dirty="0">
                <a:solidFill>
                  <a:schemeClr val="accent1"/>
                </a:solidFill>
                <a:latin typeface="Antwerpen"/>
                <a:ea typeface="Calibri" panose="020F0502020204030204" pitchFamily="34" charset="0"/>
                <a:cs typeface="Times New Roman" panose="02020603050405020304" pitchFamily="18" charset="0"/>
              </a:rPr>
            </a:br>
            <a:r>
              <a:rPr lang="nl-NL" sz="3200" dirty="0">
                <a:solidFill>
                  <a:schemeClr val="accent1"/>
                </a:solidFill>
                <a:latin typeface="Antwerpen"/>
                <a:ea typeface="Calibri" panose="020F0502020204030204" pitchFamily="34" charset="0"/>
                <a:cs typeface="Times New Roman" panose="02020603050405020304" pitchFamily="18" charset="0"/>
              </a:rPr>
              <a:t>regelmatig terug tijdens herdenkingsplechtigheden:</a:t>
            </a:r>
            <a:endParaRPr lang="nl-NL" sz="2400" dirty="0">
              <a:solidFill>
                <a:schemeClr val="accent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75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bg1">
              <a:alpha val="80000"/>
            </a:schemeClr>
          </a:solidFill>
        </p:spPr>
        <p:txBody>
          <a:bodyPr wrap="square" lIns="0" tIns="0" rIns="0" bIns="0" anchor="ctr" anchorCtr="0">
            <a:noAutofit/>
          </a:bodyPr>
          <a:lstStyle/>
          <a:p>
            <a:pPr algn="ctr"/>
            <a:endParaRPr lang="nl-NL" sz="4800" kern="0" dirty="0">
              <a:solidFill>
                <a:schemeClr val="bg1"/>
              </a:solidFill>
              <a:latin typeface="+mj-lt"/>
            </a:endParaRPr>
          </a:p>
        </p:txBody>
      </p:sp>
      <p:cxnSp>
        <p:nvCxnSpPr>
          <p:cNvPr id="4" name="Gekromde verbindingslijn 3"/>
          <p:cNvCxnSpPr/>
          <p:nvPr/>
        </p:nvCxnSpPr>
        <p:spPr>
          <a:xfrm>
            <a:off x="4041228" y="2180897"/>
            <a:ext cx="2054772" cy="1437701"/>
          </a:xfrm>
          <a:prstGeom prst="curvedConnector3">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2" name="Gekromde verbindingslijn 31"/>
          <p:cNvCxnSpPr>
            <a:stCxn id="21" idx="3"/>
            <a:endCxn id="29" idx="1"/>
          </p:cNvCxnSpPr>
          <p:nvPr/>
        </p:nvCxnSpPr>
        <p:spPr>
          <a:xfrm>
            <a:off x="4041228" y="5070520"/>
            <a:ext cx="2054772" cy="718894"/>
          </a:xfrm>
          <a:prstGeom prst="curvedConnector3">
            <a:avLst>
              <a:gd name="adj1" fmla="val 48093"/>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3" name="Gekromde verbindingslijn 32"/>
          <p:cNvCxnSpPr>
            <a:stCxn id="20" idx="3"/>
            <a:endCxn id="24" idx="1"/>
          </p:cNvCxnSpPr>
          <p:nvPr/>
        </p:nvCxnSpPr>
        <p:spPr>
          <a:xfrm flipV="1">
            <a:off x="4041228" y="2894993"/>
            <a:ext cx="2054772" cy="1451922"/>
          </a:xfrm>
          <a:prstGeom prst="curvedConnector3">
            <a:avLst>
              <a:gd name="adj1" fmla="val 44914"/>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4" name="Gekromde verbindingslijn 33"/>
          <p:cNvCxnSpPr>
            <a:stCxn id="19" idx="3"/>
            <a:endCxn id="31" idx="1"/>
          </p:cNvCxnSpPr>
          <p:nvPr/>
        </p:nvCxnSpPr>
        <p:spPr>
          <a:xfrm flipV="1">
            <a:off x="4041228" y="2171388"/>
            <a:ext cx="2054772" cy="1451922"/>
          </a:xfrm>
          <a:prstGeom prst="curvedConnector3">
            <a:avLst>
              <a:gd name="adj1" fmla="val 38557"/>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5" name="Gekromde verbindingslijn 34"/>
          <p:cNvCxnSpPr>
            <a:stCxn id="17" idx="3"/>
            <a:endCxn id="25" idx="1"/>
          </p:cNvCxnSpPr>
          <p:nvPr/>
        </p:nvCxnSpPr>
        <p:spPr>
          <a:xfrm>
            <a:off x="4041228" y="2899705"/>
            <a:ext cx="2054772" cy="3613316"/>
          </a:xfrm>
          <a:prstGeom prst="curvedConnector3">
            <a:avLst>
              <a:gd name="adj1" fmla="val 55722"/>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6" name="Gekromde verbindingslijn 35"/>
          <p:cNvCxnSpPr/>
          <p:nvPr/>
        </p:nvCxnSpPr>
        <p:spPr>
          <a:xfrm flipV="1">
            <a:off x="4041228" y="5052778"/>
            <a:ext cx="2054772" cy="728318"/>
          </a:xfrm>
          <a:prstGeom prst="curvedConnector3">
            <a:avLst>
              <a:gd name="adj1" fmla="val 55086"/>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37" name="Gekromde verbindingslijn 36"/>
          <p:cNvCxnSpPr>
            <a:stCxn id="18" idx="3"/>
            <a:endCxn id="27" idx="1"/>
          </p:cNvCxnSpPr>
          <p:nvPr/>
        </p:nvCxnSpPr>
        <p:spPr>
          <a:xfrm flipV="1">
            <a:off x="4041228" y="4342203"/>
            <a:ext cx="2054772" cy="2175530"/>
          </a:xfrm>
          <a:prstGeom prst="curvedConnector3">
            <a:avLst>
              <a:gd name="adj1" fmla="val 39828"/>
            </a:avLst>
          </a:prstGeom>
          <a:ln w="88900">
            <a:headEnd type="oval" w="med" len="med"/>
            <a:tailEnd type="stealth" w="lg" len="lg"/>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692727" y="438732"/>
            <a:ext cx="10800773" cy="1101726"/>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1"/>
                </a:solidFill>
                <a:latin typeface="Antwerpen"/>
                <a:ea typeface="Calibri" panose="020F0502020204030204" pitchFamily="34" charset="0"/>
                <a:cs typeface="Times New Roman" panose="02020603050405020304" pitchFamily="18" charset="0"/>
              </a:rPr>
              <a:t>Waarom komen deze elementen </a:t>
            </a:r>
            <a:br>
              <a:rPr lang="nl-NL" sz="3200" dirty="0">
                <a:solidFill>
                  <a:schemeClr val="accent1"/>
                </a:solidFill>
                <a:latin typeface="Antwerpen"/>
                <a:ea typeface="Calibri" panose="020F0502020204030204" pitchFamily="34" charset="0"/>
                <a:cs typeface="Times New Roman" panose="02020603050405020304" pitchFamily="18" charset="0"/>
              </a:rPr>
            </a:br>
            <a:r>
              <a:rPr lang="nl-NL" sz="3200" dirty="0">
                <a:solidFill>
                  <a:schemeClr val="accent1"/>
                </a:solidFill>
                <a:latin typeface="Antwerpen"/>
                <a:ea typeface="Calibri" panose="020F0502020204030204" pitchFamily="34" charset="0"/>
                <a:cs typeface="Times New Roman" panose="02020603050405020304" pitchFamily="18" charset="0"/>
              </a:rPr>
              <a:t>telkens opnieuw aan bod?  </a:t>
            </a:r>
            <a:r>
              <a:rPr lang="nl-NL" sz="2400" dirty="0">
                <a:ea typeface="Calibri" panose="020F0502020204030204" pitchFamily="34" charset="0"/>
                <a:cs typeface="Times New Roman" panose="02020603050405020304" pitchFamily="18" charset="0"/>
              </a:rPr>
              <a:t>Verbind de rituelen met de juiste betekenis:</a:t>
            </a:r>
          </a:p>
        </p:txBody>
      </p:sp>
      <p:sp>
        <p:nvSpPr>
          <p:cNvPr id="17" name="Tekstvak 16"/>
          <p:cNvSpPr txBox="1"/>
          <p:nvPr/>
        </p:nvSpPr>
        <p:spPr>
          <a:xfrm>
            <a:off x="688976" y="2539705"/>
            <a:ext cx="3352252"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2000" b="1" dirty="0">
                <a:solidFill>
                  <a:schemeClr val="bg1"/>
                </a:solidFill>
              </a:rPr>
              <a:t>Leggen van bloemenkransen</a:t>
            </a:r>
          </a:p>
        </p:txBody>
      </p:sp>
      <p:sp>
        <p:nvSpPr>
          <p:cNvPr id="18" name="Tekstvak 17"/>
          <p:cNvSpPr txBox="1"/>
          <p:nvPr/>
        </p:nvSpPr>
        <p:spPr>
          <a:xfrm>
            <a:off x="688976" y="6157733"/>
            <a:ext cx="3352252" cy="720000"/>
          </a:xfrm>
          <a:prstGeom prst="rect">
            <a:avLst/>
          </a:prstGeom>
          <a:solidFill>
            <a:schemeClr val="accent3"/>
          </a:solidFill>
        </p:spPr>
        <p:txBody>
          <a:bodyPr wrap="square" lIns="72000" tIns="36000" rIns="72000" bIns="36000" rtlCol="0" anchor="ctr" anchorCtr="0">
            <a:noAutofit/>
          </a:bodyPr>
          <a:lstStyle/>
          <a:p>
            <a:pPr algn="ctr"/>
            <a:r>
              <a:rPr lang="nl-NL" sz="1500" b="1" dirty="0">
                <a:solidFill>
                  <a:schemeClr val="bg1"/>
                </a:solidFill>
              </a:rPr>
              <a:t>Aanwezigheid van hoogwaardigheidsbekleders (leden van de koninklijke familie of politiekers)</a:t>
            </a:r>
          </a:p>
        </p:txBody>
      </p:sp>
      <p:sp>
        <p:nvSpPr>
          <p:cNvPr id="19" name="Tekstvak 18"/>
          <p:cNvSpPr txBox="1"/>
          <p:nvPr/>
        </p:nvSpPr>
        <p:spPr>
          <a:xfrm>
            <a:off x="688976" y="3263310"/>
            <a:ext cx="3352252" cy="720000"/>
          </a:xfrm>
          <a:prstGeom prst="rect">
            <a:avLst/>
          </a:prstGeom>
          <a:solidFill>
            <a:schemeClr val="accent3"/>
          </a:solidFill>
        </p:spPr>
        <p:txBody>
          <a:bodyPr wrap="square" lIns="72000" tIns="36000" rIns="72000" bIns="36000" rtlCol="0" anchor="ctr" anchorCtr="0">
            <a:noAutofit/>
          </a:bodyPr>
          <a:lstStyle/>
          <a:p>
            <a:pPr algn="ctr"/>
            <a:r>
              <a:rPr lang="nl-NL" sz="2000" b="1" dirty="0">
                <a:solidFill>
                  <a:schemeClr val="bg1"/>
                </a:solidFill>
              </a:rPr>
              <a:t>Monumenten</a:t>
            </a:r>
          </a:p>
        </p:txBody>
      </p:sp>
      <p:sp>
        <p:nvSpPr>
          <p:cNvPr id="20" name="Tekstvak 19"/>
          <p:cNvSpPr txBox="1"/>
          <p:nvPr/>
        </p:nvSpPr>
        <p:spPr>
          <a:xfrm>
            <a:off x="688976" y="3986915"/>
            <a:ext cx="3352252"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2000" b="1" dirty="0">
                <a:solidFill>
                  <a:schemeClr val="bg1"/>
                </a:solidFill>
              </a:rPr>
              <a:t>Muziek spelen</a:t>
            </a:r>
          </a:p>
        </p:txBody>
      </p:sp>
      <p:sp>
        <p:nvSpPr>
          <p:cNvPr id="21" name="Tekstvak 20"/>
          <p:cNvSpPr txBox="1"/>
          <p:nvPr/>
        </p:nvSpPr>
        <p:spPr>
          <a:xfrm>
            <a:off x="688976" y="4710520"/>
            <a:ext cx="3352252" cy="720000"/>
          </a:xfrm>
          <a:prstGeom prst="rect">
            <a:avLst/>
          </a:prstGeom>
          <a:solidFill>
            <a:schemeClr val="accent3"/>
          </a:solidFill>
        </p:spPr>
        <p:txBody>
          <a:bodyPr wrap="square" lIns="72000" tIns="36000" rIns="72000" bIns="36000" rtlCol="0" anchor="ctr" anchorCtr="0">
            <a:noAutofit/>
          </a:bodyPr>
          <a:lstStyle/>
          <a:p>
            <a:pPr algn="ctr"/>
            <a:r>
              <a:rPr lang="nl-NL" sz="2000" b="1" dirty="0">
                <a:solidFill>
                  <a:schemeClr val="bg1"/>
                </a:solidFill>
              </a:rPr>
              <a:t>Teksten voorlezen</a:t>
            </a:r>
          </a:p>
        </p:txBody>
      </p:sp>
      <p:sp>
        <p:nvSpPr>
          <p:cNvPr id="22" name="Tekstvak 21"/>
          <p:cNvSpPr txBox="1"/>
          <p:nvPr/>
        </p:nvSpPr>
        <p:spPr>
          <a:xfrm>
            <a:off x="688976" y="5434126"/>
            <a:ext cx="3352252"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2000" b="1" dirty="0">
                <a:solidFill>
                  <a:schemeClr val="bg1"/>
                </a:solidFill>
              </a:rPr>
              <a:t>Aanwezigheid van militairen</a:t>
            </a:r>
          </a:p>
        </p:txBody>
      </p:sp>
      <p:sp>
        <p:nvSpPr>
          <p:cNvPr id="23" name="Tekstvak 22"/>
          <p:cNvSpPr txBox="1"/>
          <p:nvPr/>
        </p:nvSpPr>
        <p:spPr>
          <a:xfrm>
            <a:off x="688976" y="1816100"/>
            <a:ext cx="3352252" cy="720000"/>
          </a:xfrm>
          <a:prstGeom prst="rect">
            <a:avLst/>
          </a:prstGeom>
          <a:solidFill>
            <a:schemeClr val="accent3"/>
          </a:solidFill>
        </p:spPr>
        <p:txBody>
          <a:bodyPr wrap="square" lIns="72000" tIns="36000" rIns="72000" bIns="36000" rtlCol="0" anchor="ctr" anchorCtr="0">
            <a:noAutofit/>
          </a:bodyPr>
          <a:lstStyle/>
          <a:p>
            <a:pPr algn="ctr"/>
            <a:r>
              <a:rPr lang="nl-NL" sz="2000" b="1" dirty="0">
                <a:solidFill>
                  <a:schemeClr val="bg1"/>
                </a:solidFill>
              </a:rPr>
              <a:t>Vlaggen dragen</a:t>
            </a:r>
          </a:p>
        </p:txBody>
      </p:sp>
      <p:sp>
        <p:nvSpPr>
          <p:cNvPr id="24" name="Tekstvak 23"/>
          <p:cNvSpPr txBox="1"/>
          <p:nvPr/>
        </p:nvSpPr>
        <p:spPr>
          <a:xfrm>
            <a:off x="6096000" y="2534993"/>
            <a:ext cx="5397500"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1500" dirty="0">
                <a:solidFill>
                  <a:schemeClr val="bg1"/>
                </a:solidFill>
              </a:rPr>
              <a:t>Dit brengt sfeer en emotie. </a:t>
            </a:r>
            <a:br>
              <a:rPr lang="nl-NL" sz="1500" dirty="0">
                <a:solidFill>
                  <a:schemeClr val="bg1"/>
                </a:solidFill>
              </a:rPr>
            </a:br>
            <a:r>
              <a:rPr lang="nl-NL" sz="1500" dirty="0" smtClean="0">
                <a:solidFill>
                  <a:schemeClr val="bg1"/>
                </a:solidFill>
              </a:rPr>
              <a:t>Herinneringen komen </a:t>
            </a:r>
            <a:r>
              <a:rPr lang="nl-NL" sz="1500" dirty="0">
                <a:solidFill>
                  <a:schemeClr val="bg1"/>
                </a:solidFill>
              </a:rPr>
              <a:t>tot leven wanneer je dit hoort.</a:t>
            </a:r>
          </a:p>
        </p:txBody>
      </p:sp>
      <p:sp>
        <p:nvSpPr>
          <p:cNvPr id="25" name="Tekstvak 24"/>
          <p:cNvSpPr txBox="1"/>
          <p:nvPr/>
        </p:nvSpPr>
        <p:spPr>
          <a:xfrm>
            <a:off x="6096000" y="6153021"/>
            <a:ext cx="5397500" cy="720000"/>
          </a:xfrm>
          <a:prstGeom prst="rect">
            <a:avLst/>
          </a:prstGeom>
          <a:solidFill>
            <a:schemeClr val="accent3"/>
          </a:solidFill>
        </p:spPr>
        <p:txBody>
          <a:bodyPr wrap="square" lIns="72000" tIns="36000" rIns="72000" bIns="36000" rtlCol="0" anchor="ctr" anchorCtr="0">
            <a:noAutofit/>
          </a:bodyPr>
          <a:lstStyle/>
          <a:p>
            <a:pPr algn="ctr"/>
            <a:r>
              <a:rPr lang="nl-NL" sz="1500" dirty="0">
                <a:solidFill>
                  <a:schemeClr val="bg1"/>
                </a:solidFill>
              </a:rPr>
              <a:t>De vorm verwijst naar de oneindigheid tussen </a:t>
            </a:r>
            <a:br>
              <a:rPr lang="nl-NL" sz="1500" dirty="0">
                <a:solidFill>
                  <a:schemeClr val="bg1"/>
                </a:solidFill>
              </a:rPr>
            </a:br>
            <a:r>
              <a:rPr lang="nl-NL" sz="1500" dirty="0">
                <a:solidFill>
                  <a:schemeClr val="bg1"/>
                </a:solidFill>
              </a:rPr>
              <a:t>begin en einde, tussen leven en dood. </a:t>
            </a:r>
            <a:br>
              <a:rPr lang="nl-NL" sz="1500" dirty="0">
                <a:solidFill>
                  <a:schemeClr val="bg1"/>
                </a:solidFill>
              </a:rPr>
            </a:br>
            <a:r>
              <a:rPr lang="nl-NL" sz="1500" dirty="0">
                <a:solidFill>
                  <a:schemeClr val="bg1"/>
                </a:solidFill>
              </a:rPr>
              <a:t>Het herinnert eraan dat het leven mooi is en toch vergankelijk.</a:t>
            </a:r>
          </a:p>
        </p:txBody>
      </p:sp>
      <p:sp>
        <p:nvSpPr>
          <p:cNvPr id="26" name="Tekstvak 25"/>
          <p:cNvSpPr txBox="1"/>
          <p:nvPr/>
        </p:nvSpPr>
        <p:spPr>
          <a:xfrm>
            <a:off x="6096000" y="3258598"/>
            <a:ext cx="5397500" cy="720000"/>
          </a:xfrm>
          <a:prstGeom prst="rect">
            <a:avLst/>
          </a:prstGeom>
          <a:solidFill>
            <a:schemeClr val="accent3"/>
          </a:solidFill>
        </p:spPr>
        <p:txBody>
          <a:bodyPr wrap="square" lIns="72000" tIns="36000" rIns="72000" bIns="36000" rtlCol="0" anchor="ctr" anchorCtr="0">
            <a:noAutofit/>
          </a:bodyPr>
          <a:lstStyle/>
          <a:p>
            <a:pPr algn="ctr"/>
            <a:r>
              <a:rPr lang="nl-NL" sz="1500" dirty="0">
                <a:solidFill>
                  <a:schemeClr val="bg1"/>
                </a:solidFill>
              </a:rPr>
              <a:t>Symbool voor een gebied.</a:t>
            </a:r>
            <a:br>
              <a:rPr lang="nl-NL" sz="1500" dirty="0">
                <a:solidFill>
                  <a:schemeClr val="bg1"/>
                </a:solidFill>
              </a:rPr>
            </a:br>
            <a:r>
              <a:rPr lang="nl-NL" sz="1500" dirty="0">
                <a:solidFill>
                  <a:schemeClr val="bg1"/>
                </a:solidFill>
              </a:rPr>
              <a:t> Dit vertegenwoordigt het gebied tijdens een ceremonie. </a:t>
            </a:r>
            <a:br>
              <a:rPr lang="nl-NL" sz="1500" dirty="0">
                <a:solidFill>
                  <a:schemeClr val="bg1"/>
                </a:solidFill>
              </a:rPr>
            </a:br>
            <a:r>
              <a:rPr lang="nl-NL" sz="1500" dirty="0">
                <a:solidFill>
                  <a:schemeClr val="bg1"/>
                </a:solidFill>
              </a:rPr>
              <a:t>Het is een teken van rouw als dit symbool halfstok hangt.</a:t>
            </a:r>
          </a:p>
        </p:txBody>
      </p:sp>
      <p:sp>
        <p:nvSpPr>
          <p:cNvPr id="27" name="Tekstvak 26"/>
          <p:cNvSpPr txBox="1"/>
          <p:nvPr/>
        </p:nvSpPr>
        <p:spPr>
          <a:xfrm>
            <a:off x="6096000" y="3982203"/>
            <a:ext cx="5397500"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1500" dirty="0">
                <a:solidFill>
                  <a:schemeClr val="bg1"/>
                </a:solidFill>
              </a:rPr>
              <a:t>De aanwezigheid van deze mensen met een voorbeeldfunctie tonen het belang van herdenken voor heel de samenleving.</a:t>
            </a:r>
          </a:p>
        </p:txBody>
      </p:sp>
      <p:sp>
        <p:nvSpPr>
          <p:cNvPr id="28" name="Tekstvak 27"/>
          <p:cNvSpPr txBox="1"/>
          <p:nvPr/>
        </p:nvSpPr>
        <p:spPr>
          <a:xfrm>
            <a:off x="6096000" y="4705808"/>
            <a:ext cx="5397500" cy="720000"/>
          </a:xfrm>
          <a:prstGeom prst="rect">
            <a:avLst/>
          </a:prstGeom>
          <a:solidFill>
            <a:schemeClr val="accent3"/>
          </a:solidFill>
        </p:spPr>
        <p:txBody>
          <a:bodyPr wrap="square" lIns="72000" tIns="36000" rIns="72000" bIns="36000" rtlCol="0" anchor="ctr" anchorCtr="0">
            <a:noAutofit/>
          </a:bodyPr>
          <a:lstStyle/>
          <a:p>
            <a:pPr algn="ctr"/>
            <a:r>
              <a:rPr lang="nl-NL" sz="1500" dirty="0">
                <a:solidFill>
                  <a:schemeClr val="bg1"/>
                </a:solidFill>
              </a:rPr>
              <a:t>De aanwezigheid van deze mensen heeft vooral te maken </a:t>
            </a:r>
            <a:br>
              <a:rPr lang="nl-NL" sz="1500" dirty="0">
                <a:solidFill>
                  <a:schemeClr val="bg1"/>
                </a:solidFill>
              </a:rPr>
            </a:br>
            <a:r>
              <a:rPr lang="nl-NL" sz="1500" dirty="0">
                <a:solidFill>
                  <a:schemeClr val="bg1"/>
                </a:solidFill>
              </a:rPr>
              <a:t>met waardigheid en eer.</a:t>
            </a:r>
          </a:p>
        </p:txBody>
      </p:sp>
      <p:sp>
        <p:nvSpPr>
          <p:cNvPr id="29" name="Tekstvak 28"/>
          <p:cNvSpPr txBox="1"/>
          <p:nvPr/>
        </p:nvSpPr>
        <p:spPr>
          <a:xfrm>
            <a:off x="6096000" y="5429414"/>
            <a:ext cx="5397500" cy="720000"/>
          </a:xfrm>
          <a:prstGeom prst="rect">
            <a:avLst/>
          </a:prstGeom>
          <a:solidFill>
            <a:schemeClr val="accent3">
              <a:alpha val="80000"/>
            </a:schemeClr>
          </a:solidFill>
        </p:spPr>
        <p:txBody>
          <a:bodyPr wrap="square" lIns="72000" tIns="36000" rIns="72000" bIns="36000" rtlCol="0" anchor="ctr" anchorCtr="0">
            <a:noAutofit/>
          </a:bodyPr>
          <a:lstStyle/>
          <a:p>
            <a:pPr algn="ctr"/>
            <a:r>
              <a:rPr lang="nl-NL" sz="1500" dirty="0">
                <a:solidFill>
                  <a:schemeClr val="bg1"/>
                </a:solidFill>
              </a:rPr>
              <a:t>Dit ritueel zorgt voor meer persoonlijkheid. Het stuurt gedachten terug naar de periode die herdacht wordt.</a:t>
            </a:r>
          </a:p>
        </p:txBody>
      </p:sp>
      <p:sp>
        <p:nvSpPr>
          <p:cNvPr id="31" name="Tekstvak 30"/>
          <p:cNvSpPr txBox="1"/>
          <p:nvPr/>
        </p:nvSpPr>
        <p:spPr>
          <a:xfrm>
            <a:off x="6096000" y="1811388"/>
            <a:ext cx="5397500" cy="720000"/>
          </a:xfrm>
          <a:prstGeom prst="rect">
            <a:avLst/>
          </a:prstGeom>
          <a:solidFill>
            <a:schemeClr val="accent3"/>
          </a:solidFill>
        </p:spPr>
        <p:txBody>
          <a:bodyPr wrap="square" lIns="72000" tIns="36000" rIns="72000" bIns="36000" rtlCol="0" anchor="ctr" anchorCtr="0">
            <a:noAutofit/>
          </a:bodyPr>
          <a:lstStyle/>
          <a:p>
            <a:pPr algn="ctr"/>
            <a:r>
              <a:rPr lang="nl-NL" sz="1500" dirty="0">
                <a:solidFill>
                  <a:schemeClr val="bg1"/>
                </a:solidFill>
              </a:rPr>
              <a:t>Deze dienen om slachtoffers niet te vergeten en te herdenken.</a:t>
            </a:r>
          </a:p>
        </p:txBody>
      </p:sp>
    </p:spTree>
    <p:extLst>
      <p:ext uri="{BB962C8B-B14F-4D97-AF65-F5344CB8AC3E}">
        <p14:creationId xmlns:p14="http://schemas.microsoft.com/office/powerpoint/2010/main" val="410657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1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1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277007"/>
            <a:ext cx="12192000" cy="558099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952810" cy="4960212"/>
          </a:xfrm>
          <a:prstGeom prst="rect">
            <a:avLst/>
          </a:prstGeom>
          <a:noFill/>
        </p:spPr>
        <p:txBody>
          <a:bodyPr wrap="square" lIns="0" tIns="0" rIns="0" bIns="0" rtlCol="0">
            <a:noAutofit/>
          </a:bodyPr>
          <a:lstStyle/>
          <a:p>
            <a:r>
              <a:rPr lang="nl-NL" sz="2400" dirty="0">
                <a:solidFill>
                  <a:schemeClr val="accent3"/>
                </a:solidFill>
                <a:latin typeface="+mj-lt"/>
                <a:ea typeface="Calibri" panose="020F0502020204030204" pitchFamily="34" charset="0"/>
                <a:cs typeface="Times New Roman" panose="02020603050405020304" pitchFamily="18" charset="0"/>
              </a:rPr>
              <a:t> </a:t>
            </a:r>
            <a:endParaRPr lang="nl-BE" sz="24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Organiseer met de klas zelf een herdenkingsplechtigheid bij het gekozen gedenkteken. </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Elk groepje neemt een taak op zich.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Deze taken kunnen te maken hebben met rituelen die al bestaan: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Vlaggen </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Bloemen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Tekst voorlezen</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Muziekspelen </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Mensen uitnodigen en uitleggen waarom dit gebeurt.</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Verzin ook een nieuw ritueel. Wees creatief.</a:t>
            </a:r>
          </a:p>
        </p:txBody>
      </p:sp>
      <p:sp>
        <p:nvSpPr>
          <p:cNvPr id="4" name="Rechthoek 3"/>
          <p:cNvSpPr/>
          <p:nvPr/>
        </p:nvSpPr>
        <p:spPr>
          <a:xfrm>
            <a:off x="692727" y="5452910"/>
            <a:ext cx="10800773" cy="830997"/>
          </a:xfrm>
          <a:prstGeom prst="rect">
            <a:avLst/>
          </a:prstGeom>
          <a:solidFill>
            <a:schemeClr val="accent3"/>
          </a:solidFill>
        </p:spPr>
        <p:txBody>
          <a:bodyPr wrap="square">
            <a:spAutoFit/>
          </a:bodyPr>
          <a:lstStyle/>
          <a:p>
            <a:pPr lvl="0" algn="ctr"/>
            <a:r>
              <a:rPr lang="nl-NL" sz="2400" b="1" dirty="0">
                <a:solidFill>
                  <a:schemeClr val="bg1"/>
                </a:solidFill>
                <a:ea typeface="Calibri" panose="020F0502020204030204" pitchFamily="34" charset="0"/>
                <a:cs typeface="Times New Roman" panose="02020603050405020304" pitchFamily="18" charset="0"/>
              </a:rPr>
              <a:t>Je hoeft zeker geen herdenking te organiseren zoals die nu bestaan. </a:t>
            </a:r>
            <a:br>
              <a:rPr lang="nl-NL" sz="2400" b="1" dirty="0">
                <a:solidFill>
                  <a:schemeClr val="bg1"/>
                </a:solidFill>
                <a:ea typeface="Calibri" panose="020F0502020204030204" pitchFamily="34" charset="0"/>
                <a:cs typeface="Times New Roman" panose="02020603050405020304" pitchFamily="18" charset="0"/>
              </a:rPr>
            </a:br>
            <a:r>
              <a:rPr lang="nl-NL" sz="2400" b="1" dirty="0">
                <a:solidFill>
                  <a:schemeClr val="bg1"/>
                </a:solidFill>
                <a:ea typeface="Calibri" panose="020F0502020204030204" pitchFamily="34" charset="0"/>
                <a:cs typeface="Times New Roman" panose="02020603050405020304" pitchFamily="18" charset="0"/>
              </a:rPr>
              <a:t>Ga wel steeds zorgvuldig om met het gedenkteken en toon voldoende respect.</a:t>
            </a:r>
          </a:p>
        </p:txBody>
      </p:sp>
    </p:spTree>
    <p:extLst>
      <p:ext uri="{BB962C8B-B14F-4D97-AF65-F5344CB8AC3E}">
        <p14:creationId xmlns:p14="http://schemas.microsoft.com/office/powerpoint/2010/main" val="359557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Organisatie van de plechtigheid:</a:t>
            </a:r>
          </a:p>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	</a:t>
            </a:r>
            <a:endParaRPr lang="nl-NL" sz="2400" spc="-7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Overloop klassikaal alle rituelen als elk groepje klaar is.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In welke volgorde zullen ze aan bod komen?</a:t>
            </a: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De leerkracht kiest het moment waarop de plechtigheid aan het monument gehouden wordt en helpt bij de communicatie naar genodigden. </a:t>
            </a:r>
            <a:br>
              <a:rPr lang="nl-NL" sz="2400" dirty="0">
                <a:ea typeface="Calibri" panose="020F0502020204030204" pitchFamily="34" charset="0"/>
                <a:cs typeface="Times New Roman" panose="02020603050405020304" pitchFamily="18" charset="0"/>
              </a:rPr>
            </a:br>
            <a:endParaRPr lang="nl-NL" sz="2400" dirty="0" smtClean="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smtClean="0">
                <a:ea typeface="Calibri" panose="020F0502020204030204" pitchFamily="34" charset="0"/>
                <a:cs typeface="Times New Roman" panose="02020603050405020304" pitchFamily="18" charset="0"/>
              </a:rPr>
              <a:t>Contacteer het </a:t>
            </a:r>
            <a:r>
              <a:rPr lang="nl-NL" sz="2400" dirty="0">
                <a:ea typeface="Calibri" panose="020F0502020204030204" pitchFamily="34" charset="0"/>
                <a:cs typeface="Times New Roman" panose="02020603050405020304" pitchFamily="18" charset="0"/>
              </a:rPr>
              <a:t>Vredescentrum*, zij helpen met toestemming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en communicatie.</a:t>
            </a:r>
          </a:p>
          <a:p>
            <a:endParaRPr lang="nl-NL" sz="2400" dirty="0">
              <a:ea typeface="Calibri" panose="020F0502020204030204" pitchFamily="34" charset="0"/>
              <a:cs typeface="Times New Roman" panose="02020603050405020304" pitchFamily="18" charset="0"/>
            </a:endParaRP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*info@vredescentrum.be</a:t>
            </a:r>
          </a:p>
        </p:txBody>
      </p:sp>
    </p:spTree>
    <p:extLst>
      <p:ext uri="{BB962C8B-B14F-4D97-AF65-F5344CB8AC3E}">
        <p14:creationId xmlns:p14="http://schemas.microsoft.com/office/powerpoint/2010/main" val="35653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Herdenkingen gebeuren </a:t>
            </a:r>
            <a:br>
              <a:rPr lang="nl-NL" sz="3200" dirty="0">
                <a:solidFill>
                  <a:schemeClr val="accent3"/>
                </a:solidFill>
                <a:latin typeface="+mj-lt"/>
                <a:ea typeface="Calibri" panose="020F0502020204030204" pitchFamily="34" charset="0"/>
                <a:cs typeface="Times New Roman" panose="02020603050405020304" pitchFamily="18" charset="0"/>
              </a:rPr>
            </a:br>
            <a:r>
              <a:rPr lang="nl-NL" sz="3200" dirty="0">
                <a:solidFill>
                  <a:schemeClr val="accent3"/>
                </a:solidFill>
                <a:latin typeface="+mj-lt"/>
                <a:ea typeface="Calibri" panose="020F0502020204030204" pitchFamily="34" charset="0"/>
                <a:cs typeface="Times New Roman" panose="02020603050405020304" pitchFamily="18" charset="0"/>
              </a:rPr>
              <a:t>op bijzondere plaatsen. </a:t>
            </a: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Het zou kunnen dat jouw school ook een verband heeft met de Tweede Wereldoorlog. Op sommige scholen werden bijvoorbeeld Joden </a:t>
            </a:r>
            <a:r>
              <a:rPr lang="nl-NL" sz="2400" dirty="0" smtClean="0">
                <a:ea typeface="Calibri" panose="020F0502020204030204" pitchFamily="34" charset="0"/>
                <a:cs typeface="Times New Roman" panose="02020603050405020304" pitchFamily="18" charset="0"/>
              </a:rPr>
              <a:t>verzameld</a:t>
            </a:r>
            <a:r>
              <a:rPr lang="nl-NL" sz="2400" dirty="0" smtClean="0">
                <a:ea typeface="Calibri" panose="020F0502020204030204" pitchFamily="34" charset="0"/>
                <a:cs typeface="Times New Roman" panose="02020603050405020304" pitchFamily="18" charset="0"/>
              </a:rPr>
              <a:t> </a:t>
            </a:r>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voor ze naar de concentratiekampen werden gestuurd.</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Als je te weten wil komen of jouw school een link heeft met de Tweede Wereldoorlog, kan je contact opnemen met:</a:t>
            </a:r>
          </a:p>
          <a:p>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Het Stadsarchief</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Het Vredescentrum</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De archivaris van het Stedelijk Onderwijs</a:t>
            </a:r>
          </a:p>
        </p:txBody>
      </p:sp>
    </p:spTree>
    <p:extLst>
      <p:ext uri="{BB962C8B-B14F-4D97-AF65-F5344CB8AC3E}">
        <p14:creationId xmlns:p14="http://schemas.microsoft.com/office/powerpoint/2010/main" val="386362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5986"/>
          <a:stretch/>
        </p:blipFill>
        <p:spPr>
          <a:xfrm>
            <a:off x="-128451" y="-3441"/>
            <a:ext cx="12320451" cy="6900630"/>
          </a:xfrm>
          <a:prstGeom prst="rect">
            <a:avLst/>
          </a:prstGeom>
        </p:spPr>
      </p:pic>
      <p:sp>
        <p:nvSpPr>
          <p:cNvPr id="10" name="Tekstvak 9"/>
          <p:cNvSpPr txBox="1"/>
          <p:nvPr/>
        </p:nvSpPr>
        <p:spPr>
          <a:xfrm>
            <a:off x="-135774" y="1207643"/>
            <a:ext cx="12327774" cy="3970318"/>
          </a:xfrm>
          <a:prstGeom prst="rect">
            <a:avLst/>
          </a:prstGeom>
          <a:noFill/>
        </p:spPr>
        <p:txBody>
          <a:bodyPr wrap="square" rtlCol="0">
            <a:spAutoFit/>
          </a:bodyPr>
          <a:lstStyle/>
          <a:p>
            <a:pPr algn="ctr"/>
            <a:r>
              <a:rPr lang="nl-NL" sz="2800" dirty="0">
                <a:solidFill>
                  <a:schemeClr val="accent3"/>
                </a:solidFill>
                <a:latin typeface="+mj-lt"/>
              </a:rPr>
              <a:t>Heeft jouw school of de buurt </a:t>
            </a:r>
            <a:br>
              <a:rPr lang="nl-NL" sz="2800" dirty="0">
                <a:solidFill>
                  <a:schemeClr val="accent3"/>
                </a:solidFill>
                <a:latin typeface="+mj-lt"/>
              </a:rPr>
            </a:br>
            <a:r>
              <a:rPr lang="nl-NL" sz="2800" dirty="0">
                <a:solidFill>
                  <a:schemeClr val="accent3"/>
                </a:solidFill>
                <a:latin typeface="+mj-lt"/>
              </a:rPr>
              <a:t>rond jouw school een oorlogsverleden? </a:t>
            </a:r>
            <a:br>
              <a:rPr lang="nl-NL" sz="2800" dirty="0">
                <a:solidFill>
                  <a:schemeClr val="accent3"/>
                </a:solidFill>
                <a:latin typeface="+mj-lt"/>
              </a:rPr>
            </a:br>
            <a:r>
              <a:rPr lang="nl-NL" sz="2800" dirty="0">
                <a:solidFill>
                  <a:schemeClr val="accent3"/>
                </a:solidFill>
                <a:latin typeface="+mj-lt"/>
              </a:rPr>
              <a:t>Organiseer je plechtigheid en ontwerp </a:t>
            </a:r>
            <a:br>
              <a:rPr lang="nl-NL" sz="2800" dirty="0">
                <a:solidFill>
                  <a:schemeClr val="accent3"/>
                </a:solidFill>
                <a:latin typeface="+mj-lt"/>
              </a:rPr>
            </a:br>
            <a:r>
              <a:rPr lang="nl-NL" sz="2800" dirty="0">
                <a:solidFill>
                  <a:schemeClr val="accent3"/>
                </a:solidFill>
                <a:latin typeface="+mj-lt"/>
              </a:rPr>
              <a:t>hiervoor je eigen monument. </a:t>
            </a:r>
            <a:br>
              <a:rPr lang="nl-NL" sz="2800" dirty="0">
                <a:solidFill>
                  <a:schemeClr val="accent3"/>
                </a:solidFill>
                <a:latin typeface="+mj-lt"/>
              </a:rPr>
            </a:br>
            <a:r>
              <a:rPr lang="nl-NL" sz="2800" dirty="0">
                <a:solidFill>
                  <a:schemeClr val="accent3"/>
                </a:solidFill>
                <a:latin typeface="+mj-lt"/>
              </a:rPr>
              <a:t>Betrek zoveel mogelijk leerlingen, </a:t>
            </a:r>
            <a:br>
              <a:rPr lang="nl-NL" sz="2800" dirty="0">
                <a:solidFill>
                  <a:schemeClr val="accent3"/>
                </a:solidFill>
                <a:latin typeface="+mj-lt"/>
              </a:rPr>
            </a:br>
            <a:r>
              <a:rPr lang="nl-NL" sz="2800" dirty="0">
                <a:solidFill>
                  <a:schemeClr val="accent3"/>
                </a:solidFill>
                <a:latin typeface="+mj-lt"/>
              </a:rPr>
              <a:t>leerkrachten en ouders. </a:t>
            </a:r>
            <a:br>
              <a:rPr lang="nl-NL" sz="2800" dirty="0">
                <a:solidFill>
                  <a:schemeClr val="accent3"/>
                </a:solidFill>
                <a:latin typeface="+mj-lt"/>
              </a:rPr>
            </a:br>
            <a:r>
              <a:rPr lang="nl-NL" sz="2800" dirty="0">
                <a:solidFill>
                  <a:schemeClr val="accent3"/>
                </a:solidFill>
                <a:latin typeface="+mj-lt"/>
              </a:rPr>
              <a:t>Zorg ervoor dat het verleden </a:t>
            </a:r>
            <a:br>
              <a:rPr lang="nl-NL" sz="2800" dirty="0">
                <a:solidFill>
                  <a:schemeClr val="accent3"/>
                </a:solidFill>
                <a:latin typeface="+mj-lt"/>
              </a:rPr>
            </a:br>
            <a:r>
              <a:rPr lang="nl-NL" sz="2800" dirty="0">
                <a:solidFill>
                  <a:schemeClr val="accent3"/>
                </a:solidFill>
                <a:latin typeface="+mj-lt"/>
              </a:rPr>
              <a:t>niet vergeten wordt, zodat in de toekomst </a:t>
            </a:r>
            <a:br>
              <a:rPr lang="nl-NL" sz="2800" dirty="0">
                <a:solidFill>
                  <a:schemeClr val="accent3"/>
                </a:solidFill>
                <a:latin typeface="+mj-lt"/>
              </a:rPr>
            </a:br>
            <a:r>
              <a:rPr lang="nl-NL" sz="2800" dirty="0">
                <a:solidFill>
                  <a:schemeClr val="accent3"/>
                </a:solidFill>
                <a:latin typeface="+mj-lt"/>
              </a:rPr>
              <a:t>niet dezelfde fouten worden gemaakt.</a:t>
            </a:r>
          </a:p>
        </p:txBody>
      </p:sp>
      <p:pic>
        <p:nvPicPr>
          <p:cNvPr id="4" name="Afbeelding 3">
            <a:extLst>
              <a:ext uri="{FF2B5EF4-FFF2-40B4-BE49-F238E27FC236}">
                <a16:creationId xmlns:a16="http://schemas.microsoft.com/office/drawing/2014/main" id="{33BF335A-79D3-B847-BDB2-F0AAD2E22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6996" y="5882428"/>
            <a:ext cx="1013410" cy="1014761"/>
          </a:xfrm>
          <a:prstGeom prst="rect">
            <a:avLst/>
          </a:prstGeom>
        </p:spPr>
      </p:pic>
      <p:pic>
        <p:nvPicPr>
          <p:cNvPr id="5" name="Afbeelding 4">
            <a:extLst>
              <a:ext uri="{FF2B5EF4-FFF2-40B4-BE49-F238E27FC236}">
                <a16:creationId xmlns:a16="http://schemas.microsoft.com/office/drawing/2014/main" id="{B8C74BE4-AE20-974C-A1ED-C040D9D8C1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3376" y="5913173"/>
            <a:ext cx="978170" cy="975572"/>
          </a:xfrm>
          <a:prstGeom prst="rect">
            <a:avLst/>
          </a:prstGeom>
        </p:spPr>
      </p:pic>
    </p:spTree>
    <p:extLst>
      <p:ext uri="{BB962C8B-B14F-4D97-AF65-F5344CB8AC3E}">
        <p14:creationId xmlns:p14="http://schemas.microsoft.com/office/powerpoint/2010/main" val="378107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3">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737366" y="2961662"/>
            <a:ext cx="10804525" cy="830997"/>
          </a:xfrm>
          <a:prstGeom prst="rect">
            <a:avLst/>
          </a:prstGeom>
          <a:noFill/>
        </p:spPr>
        <p:txBody>
          <a:bodyPr wrap="square" rtlCol="0">
            <a:spAutoFit/>
          </a:bodyPr>
          <a:lstStyle/>
          <a:p>
            <a:pPr algn="ctr"/>
            <a:endParaRPr lang="nl-NL" sz="3600" baseline="30000" dirty="0">
              <a:solidFill>
                <a:schemeClr val="tx2"/>
              </a:solidFill>
              <a:latin typeface="+mj-lt"/>
            </a:endParaRPr>
          </a:p>
          <a:p>
            <a:pPr algn="ctr"/>
            <a:r>
              <a:rPr lang="nl-NL" sz="3600" baseline="30000" dirty="0">
                <a:solidFill>
                  <a:schemeClr val="bg1"/>
                </a:solidFill>
                <a:latin typeface="+mj-lt"/>
              </a:rPr>
              <a:t>Verdeel de klas in groepjes van </a:t>
            </a:r>
            <a:r>
              <a:rPr lang="nl-NL" sz="3600" baseline="30000" dirty="0" smtClean="0">
                <a:solidFill>
                  <a:schemeClr val="bg1"/>
                </a:solidFill>
                <a:latin typeface="+mj-lt"/>
              </a:rPr>
              <a:t>4.</a:t>
            </a:r>
            <a:endParaRPr lang="nl-NL" sz="3600" baseline="30000" dirty="0">
              <a:solidFill>
                <a:schemeClr val="bg1"/>
              </a:solidFill>
              <a:latin typeface="+mj-lt"/>
            </a:endParaRPr>
          </a:p>
        </p:txBody>
      </p:sp>
    </p:spTree>
    <p:extLst>
      <p:ext uri="{BB962C8B-B14F-4D97-AF65-F5344CB8AC3E}">
        <p14:creationId xmlns:p14="http://schemas.microsoft.com/office/powerpoint/2010/main" val="354002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3"/>
                </a:solidFill>
                <a:latin typeface="+mj-lt"/>
                <a:ea typeface="Calibri" panose="020F0502020204030204" pitchFamily="34" charset="0"/>
                <a:cs typeface="Times New Roman" panose="02020603050405020304" pitchFamily="18" charset="0"/>
              </a:rPr>
              <a:t>Wat is een herinnering? </a:t>
            </a:r>
            <a:br>
              <a:rPr lang="nl-BE" sz="3200" dirty="0">
                <a:solidFill>
                  <a:schemeClr val="accent3"/>
                </a:solidFill>
                <a:latin typeface="+mj-lt"/>
                <a:ea typeface="Calibri" panose="020F0502020204030204" pitchFamily="34" charset="0"/>
                <a:cs typeface="Times New Roman" panose="02020603050405020304" pitchFamily="18" charset="0"/>
              </a:rPr>
            </a:b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Noteer in groepjes van 4 een </a:t>
            </a:r>
            <a:r>
              <a:rPr lang="nl-NL" sz="2400" dirty="0" smtClean="0">
                <a:ea typeface="Calibri" panose="020F0502020204030204" pitchFamily="34" charset="0"/>
                <a:cs typeface="Times New Roman" panose="02020603050405020304" pitchFamily="18" charset="0"/>
              </a:rPr>
              <a:t>definitie van herinnering. </a:t>
            </a:r>
            <a:r>
              <a:rPr lang="nl-NL" sz="2400" dirty="0">
                <a:ea typeface="Calibri" panose="020F0502020204030204" pitchFamily="34" charset="0"/>
                <a:cs typeface="Times New Roman" panose="02020603050405020304" pitchFamily="18" charset="0"/>
              </a:rPr>
              <a:t>Je krijgt hiervoor 5 minuten. </a:t>
            </a:r>
          </a:p>
          <a:p>
            <a:r>
              <a:rPr lang="nl-NL" sz="2400" dirty="0">
                <a:ea typeface="Calibri" panose="020F0502020204030204" pitchFamily="34" charset="0"/>
                <a:cs typeface="Times New Roman" panose="02020603050405020304" pitchFamily="18" charset="0"/>
              </a:rPr>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Denk na over:</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Wat je herinnert.</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Hoe je herinnert.</a:t>
            </a: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Wanneer je herinnert.</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Presenteer met je groepje je definitie aan de rest van de klas. </a:t>
            </a:r>
          </a:p>
          <a:p>
            <a:r>
              <a:rPr lang="nl-NL" sz="2400" dirty="0">
                <a:ea typeface="Calibri" panose="020F0502020204030204" pitchFamily="34" charset="0"/>
                <a:cs typeface="Times New Roman" panose="02020603050405020304" pitchFamily="18" charset="0"/>
              </a:rPr>
              <a:t>Welke lijkt het meest op de definitie op de volgende slide?</a:t>
            </a:r>
          </a:p>
        </p:txBody>
      </p:sp>
      <p:sp>
        <p:nvSpPr>
          <p:cNvPr id="6" name="Ovaal 5"/>
          <p:cNvSpPr/>
          <p:nvPr/>
        </p:nvSpPr>
        <p:spPr>
          <a:xfrm>
            <a:off x="695325"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7" name="Ovaal 6"/>
          <p:cNvSpPr/>
          <p:nvPr/>
        </p:nvSpPr>
        <p:spPr>
          <a:xfrm>
            <a:off x="2638960"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9" name="Ovaal 8"/>
          <p:cNvSpPr/>
          <p:nvPr/>
        </p:nvSpPr>
        <p:spPr>
          <a:xfrm>
            <a:off x="8469865"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10" name="Ovaal 9"/>
          <p:cNvSpPr/>
          <p:nvPr/>
        </p:nvSpPr>
        <p:spPr>
          <a:xfrm>
            <a:off x="10413500" y="5595326"/>
            <a:ext cx="1080000" cy="10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STOP</a:t>
            </a:r>
          </a:p>
        </p:txBody>
      </p:sp>
      <p:sp>
        <p:nvSpPr>
          <p:cNvPr id="11" name="Ovaal 10"/>
          <p:cNvSpPr/>
          <p:nvPr/>
        </p:nvSpPr>
        <p:spPr>
          <a:xfrm>
            <a:off x="4582595" y="5589001"/>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12" name="Ovaal 11"/>
          <p:cNvSpPr/>
          <p:nvPr/>
        </p:nvSpPr>
        <p:spPr>
          <a:xfrm>
            <a:off x="6526230"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Tree>
    <p:extLst>
      <p:ext uri="{BB962C8B-B14F-4D97-AF65-F5344CB8AC3E}">
        <p14:creationId xmlns:p14="http://schemas.microsoft.com/office/powerpoint/2010/main" val="21844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9000" fill="hold"/>
                                        <p:tgtEl>
                                          <p:spTgt spid="6"/>
                                        </p:tgtEl>
                                        <p:attrNameLst>
                                          <p:attrName>r</p:attrName>
                                        </p:attrNameLst>
                                      </p:cBhvr>
                                    </p:animRot>
                                  </p:childTnLst>
                                </p:cTn>
                              </p:par>
                              <p:par>
                                <p:cTn id="7" presetID="63" presetClass="path" presetSubtype="0" fill="hold" grpId="1" nodeType="withEffect">
                                  <p:stCondLst>
                                    <p:cond delay="0"/>
                                  </p:stCondLst>
                                  <p:childTnLst>
                                    <p:animMotion origin="layout" path="M -2.08333E-6 -1.48148E-6 L 0.15938 4.07407E-6 " pathEditMode="relative" rAng="0" ptsTypes="AA">
                                      <p:cBhvr>
                                        <p:cTn id="8" dur="59000" fill="hold"/>
                                        <p:tgtEl>
                                          <p:spTgt spid="6"/>
                                        </p:tgtEl>
                                        <p:attrNameLst>
                                          <p:attrName>ppt_x</p:attrName>
                                          <p:attrName>ppt_y</p:attrName>
                                        </p:attrNameLst>
                                      </p:cBhvr>
                                      <p:rCtr x="7969" y="23"/>
                                    </p:animMotion>
                                  </p:childTnLst>
                                </p:cTn>
                              </p:par>
                            </p:childTnLst>
                          </p:cTn>
                        </p:par>
                        <p:par>
                          <p:cTn id="9" fill="hold">
                            <p:stCondLst>
                              <p:cond delay="59000"/>
                            </p:stCondLst>
                            <p:childTnLst>
                              <p:par>
                                <p:cTn id="10" presetID="1" presetClass="exit" presetSubtype="0" fill="hold" grpId="2" nodeType="afterEffect">
                                  <p:stCondLst>
                                    <p:cond delay="0"/>
                                  </p:stCondLst>
                                  <p:childTnLst>
                                    <p:set>
                                      <p:cBhvr>
                                        <p:cTn id="11" dur="1" fill="hold">
                                          <p:stCondLst>
                                            <p:cond delay="9"/>
                                          </p:stCondLst>
                                        </p:cTn>
                                        <p:tgtEl>
                                          <p:spTgt spid="6"/>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9"/>
                                          </p:stCondLst>
                                        </p:cTn>
                                        <p:tgtEl>
                                          <p:spTgt spid="7"/>
                                        </p:tgtEl>
                                        <p:attrNameLst>
                                          <p:attrName>style.visibility</p:attrName>
                                        </p:attrNameLst>
                                      </p:cBhvr>
                                      <p:to>
                                        <p:strVal val="visible"/>
                                      </p:to>
                                    </p:set>
                                  </p:childTnLst>
                                </p:cTn>
                              </p:par>
                            </p:childTnLst>
                          </p:cTn>
                        </p:par>
                        <p:par>
                          <p:cTn id="14" fill="hold">
                            <p:stCondLst>
                              <p:cond delay="59010"/>
                            </p:stCondLst>
                            <p:childTnLst>
                              <p:par>
                                <p:cTn id="15" presetID="8" presetClass="emph" presetSubtype="0" fill="hold" grpId="0" nodeType="afterEffect">
                                  <p:stCondLst>
                                    <p:cond delay="0"/>
                                  </p:stCondLst>
                                  <p:childTnLst>
                                    <p:animRot by="21600000">
                                      <p:cBhvr>
                                        <p:cTn id="16" dur="59000" fill="hold"/>
                                        <p:tgtEl>
                                          <p:spTgt spid="7"/>
                                        </p:tgtEl>
                                        <p:attrNameLst>
                                          <p:attrName>r</p:attrName>
                                        </p:attrNameLst>
                                      </p:cBhvr>
                                    </p:animRot>
                                  </p:childTnLst>
                                </p:cTn>
                              </p:par>
                              <p:par>
                                <p:cTn id="17" presetID="63" presetClass="path" presetSubtype="0" fill="hold" grpId="1" nodeType="withEffect">
                                  <p:stCondLst>
                                    <p:cond delay="0"/>
                                  </p:stCondLst>
                                  <p:childTnLst>
                                    <p:animMotion origin="layout" path="M 2.91667E-6 4.07407E-6 L 0.1595 -0.00093 " pathEditMode="relative" rAng="0" ptsTypes="AA">
                                      <p:cBhvr>
                                        <p:cTn id="18" dur="59000" fill="hold"/>
                                        <p:tgtEl>
                                          <p:spTgt spid="7"/>
                                        </p:tgtEl>
                                        <p:attrNameLst>
                                          <p:attrName>ppt_x</p:attrName>
                                          <p:attrName>ppt_y</p:attrName>
                                        </p:attrNameLst>
                                      </p:cBhvr>
                                      <p:rCtr x="7995" y="-46"/>
                                    </p:animMotion>
                                  </p:childTnLst>
                                </p:cTn>
                              </p:par>
                            </p:childTnLst>
                          </p:cTn>
                        </p:par>
                        <p:par>
                          <p:cTn id="19" fill="hold">
                            <p:stCondLst>
                              <p:cond delay="118010"/>
                            </p:stCondLst>
                            <p:childTnLst>
                              <p:par>
                                <p:cTn id="20" presetID="1" presetClass="exit" presetSubtype="0" fill="hold" grpId="3" nodeType="afterEffect">
                                  <p:stCondLst>
                                    <p:cond delay="0"/>
                                  </p:stCondLst>
                                  <p:childTnLst>
                                    <p:set>
                                      <p:cBhvr>
                                        <p:cTn id="21" dur="1" fill="hold">
                                          <p:stCondLst>
                                            <p:cond delay="9"/>
                                          </p:stCondLst>
                                        </p:cTn>
                                        <p:tgtEl>
                                          <p:spTgt spid="7"/>
                                        </p:tgtEl>
                                        <p:attrNameLst>
                                          <p:attrName>style.visibility</p:attrName>
                                        </p:attrNameLst>
                                      </p:cBhvr>
                                      <p:to>
                                        <p:strVal val="hidden"/>
                                      </p:to>
                                    </p:set>
                                  </p:childTnLst>
                                </p:cTn>
                              </p:par>
                              <p:par>
                                <p:cTn id="22" presetID="1" presetClass="entr" presetSubtype="0" fill="hold" grpId="2" nodeType="withEffect">
                                  <p:stCondLst>
                                    <p:cond delay="0"/>
                                  </p:stCondLst>
                                  <p:childTnLst>
                                    <p:set>
                                      <p:cBhvr>
                                        <p:cTn id="23" dur="1" fill="hold">
                                          <p:stCondLst>
                                            <p:cond delay="9"/>
                                          </p:stCondLst>
                                        </p:cTn>
                                        <p:tgtEl>
                                          <p:spTgt spid="11"/>
                                        </p:tgtEl>
                                        <p:attrNameLst>
                                          <p:attrName>style.visibility</p:attrName>
                                        </p:attrNameLst>
                                      </p:cBhvr>
                                      <p:to>
                                        <p:strVal val="visible"/>
                                      </p:to>
                                    </p:set>
                                  </p:childTnLst>
                                </p:cTn>
                              </p:par>
                            </p:childTnLst>
                          </p:cTn>
                        </p:par>
                        <p:par>
                          <p:cTn id="24" fill="hold">
                            <p:stCondLst>
                              <p:cond delay="118020"/>
                            </p:stCondLst>
                            <p:childTnLst>
                              <p:par>
                                <p:cTn id="25" presetID="8" presetClass="emph" presetSubtype="0" fill="hold" grpId="0" nodeType="afterEffect">
                                  <p:stCondLst>
                                    <p:cond delay="0"/>
                                  </p:stCondLst>
                                  <p:childTnLst>
                                    <p:animRot by="21600000">
                                      <p:cBhvr>
                                        <p:cTn id="26" dur="59000" fill="hold"/>
                                        <p:tgtEl>
                                          <p:spTgt spid="11"/>
                                        </p:tgtEl>
                                        <p:attrNameLst>
                                          <p:attrName>r</p:attrName>
                                        </p:attrNameLst>
                                      </p:cBhvr>
                                    </p:animRot>
                                  </p:childTnLst>
                                </p:cTn>
                              </p:par>
                              <p:par>
                                <p:cTn id="27" presetID="63" presetClass="path" presetSubtype="0" fill="hold" grpId="1" nodeType="withEffect">
                                  <p:stCondLst>
                                    <p:cond delay="0"/>
                                  </p:stCondLst>
                                  <p:childTnLst>
                                    <p:animMotion origin="layout" path="M -2.29167E-6 1.11022E-16 L 0.15938 0.00093 " pathEditMode="relative" rAng="0" ptsTypes="AA">
                                      <p:cBhvr>
                                        <p:cTn id="28" dur="59000" fill="hold"/>
                                        <p:tgtEl>
                                          <p:spTgt spid="11"/>
                                        </p:tgtEl>
                                        <p:attrNameLst>
                                          <p:attrName>ppt_x</p:attrName>
                                          <p:attrName>ppt_y</p:attrName>
                                        </p:attrNameLst>
                                      </p:cBhvr>
                                      <p:rCtr x="7982" y="69"/>
                                    </p:animMotion>
                                  </p:childTnLst>
                                </p:cTn>
                              </p:par>
                            </p:childTnLst>
                          </p:cTn>
                        </p:par>
                        <p:par>
                          <p:cTn id="29" fill="hold">
                            <p:stCondLst>
                              <p:cond delay="177020"/>
                            </p:stCondLst>
                            <p:childTnLst>
                              <p:par>
                                <p:cTn id="30" presetID="1" presetClass="exit" presetSubtype="0" fill="hold" grpId="3" nodeType="afterEffect">
                                  <p:stCondLst>
                                    <p:cond delay="0"/>
                                  </p:stCondLst>
                                  <p:childTnLst>
                                    <p:set>
                                      <p:cBhvr>
                                        <p:cTn id="31" dur="1" fill="hold">
                                          <p:stCondLst>
                                            <p:cond delay="9"/>
                                          </p:stCondLst>
                                        </p:cTn>
                                        <p:tgtEl>
                                          <p:spTgt spid="11"/>
                                        </p:tgtEl>
                                        <p:attrNameLst>
                                          <p:attrName>style.visibility</p:attrName>
                                        </p:attrNameLst>
                                      </p:cBhvr>
                                      <p:to>
                                        <p:strVal val="hidden"/>
                                      </p:to>
                                    </p:set>
                                  </p:childTnLst>
                                </p:cTn>
                              </p:par>
                              <p:par>
                                <p:cTn id="32" presetID="1" presetClass="entr" presetSubtype="0" fill="hold" grpId="2" nodeType="withEffect">
                                  <p:stCondLst>
                                    <p:cond delay="0"/>
                                  </p:stCondLst>
                                  <p:childTnLst>
                                    <p:set>
                                      <p:cBhvr>
                                        <p:cTn id="33" dur="1" fill="hold">
                                          <p:stCondLst>
                                            <p:cond delay="9"/>
                                          </p:stCondLst>
                                        </p:cTn>
                                        <p:tgtEl>
                                          <p:spTgt spid="12"/>
                                        </p:tgtEl>
                                        <p:attrNameLst>
                                          <p:attrName>style.visibility</p:attrName>
                                        </p:attrNameLst>
                                      </p:cBhvr>
                                      <p:to>
                                        <p:strVal val="visible"/>
                                      </p:to>
                                    </p:set>
                                  </p:childTnLst>
                                </p:cTn>
                              </p:par>
                            </p:childTnLst>
                          </p:cTn>
                        </p:par>
                        <p:par>
                          <p:cTn id="34" fill="hold">
                            <p:stCondLst>
                              <p:cond delay="177030"/>
                            </p:stCondLst>
                            <p:childTnLst>
                              <p:par>
                                <p:cTn id="35" presetID="8" presetClass="emph" presetSubtype="0" fill="hold" grpId="0" nodeType="afterEffect">
                                  <p:stCondLst>
                                    <p:cond delay="0"/>
                                  </p:stCondLst>
                                  <p:childTnLst>
                                    <p:animRot by="21600000">
                                      <p:cBhvr>
                                        <p:cTn id="36" dur="59000" fill="hold"/>
                                        <p:tgtEl>
                                          <p:spTgt spid="12"/>
                                        </p:tgtEl>
                                        <p:attrNameLst>
                                          <p:attrName>r</p:attrName>
                                        </p:attrNameLst>
                                      </p:cBhvr>
                                    </p:animRot>
                                  </p:childTnLst>
                                </p:cTn>
                              </p:par>
                              <p:par>
                                <p:cTn id="37" presetID="63" presetClass="path" presetSubtype="0" fill="hold" grpId="1" nodeType="withEffect">
                                  <p:stCondLst>
                                    <p:cond delay="0"/>
                                  </p:stCondLst>
                                  <p:childTnLst>
                                    <p:animMotion origin="layout" path="M 2.70833E-6 4.07407E-6 L 0.15937 -4.81481E-6 " pathEditMode="relative" rAng="0" ptsTypes="AA">
                                      <p:cBhvr>
                                        <p:cTn id="38" dur="59000" fill="hold"/>
                                        <p:tgtEl>
                                          <p:spTgt spid="12"/>
                                        </p:tgtEl>
                                        <p:attrNameLst>
                                          <p:attrName>ppt_x</p:attrName>
                                          <p:attrName>ppt_y</p:attrName>
                                        </p:attrNameLst>
                                      </p:cBhvr>
                                      <p:rCtr x="7969" y="69"/>
                                    </p:animMotion>
                                  </p:childTnLst>
                                </p:cTn>
                              </p:par>
                            </p:childTnLst>
                          </p:cTn>
                        </p:par>
                        <p:par>
                          <p:cTn id="39" fill="hold">
                            <p:stCondLst>
                              <p:cond delay="236030"/>
                            </p:stCondLst>
                            <p:childTnLst>
                              <p:par>
                                <p:cTn id="40" presetID="1" presetClass="exit" presetSubtype="0" fill="hold" grpId="3" nodeType="afterEffect">
                                  <p:stCondLst>
                                    <p:cond delay="0"/>
                                  </p:stCondLst>
                                  <p:childTnLst>
                                    <p:set>
                                      <p:cBhvr>
                                        <p:cTn id="41" dur="1" fill="hold">
                                          <p:stCondLst>
                                            <p:cond delay="9"/>
                                          </p:stCondLst>
                                        </p:cTn>
                                        <p:tgtEl>
                                          <p:spTgt spid="12"/>
                                        </p:tgtEl>
                                        <p:attrNameLst>
                                          <p:attrName>style.visibility</p:attrName>
                                        </p:attrNameLst>
                                      </p:cBhvr>
                                      <p:to>
                                        <p:strVal val="hidden"/>
                                      </p:to>
                                    </p:set>
                                  </p:childTnLst>
                                </p:cTn>
                              </p:par>
                              <p:par>
                                <p:cTn id="42" presetID="1" presetClass="entr" presetSubtype="0" fill="hold" grpId="2" nodeType="withEffect">
                                  <p:stCondLst>
                                    <p:cond delay="0"/>
                                  </p:stCondLst>
                                  <p:childTnLst>
                                    <p:set>
                                      <p:cBhvr>
                                        <p:cTn id="43" dur="1" fill="hold">
                                          <p:stCondLst>
                                            <p:cond delay="9"/>
                                          </p:stCondLst>
                                        </p:cTn>
                                        <p:tgtEl>
                                          <p:spTgt spid="9"/>
                                        </p:tgtEl>
                                        <p:attrNameLst>
                                          <p:attrName>style.visibility</p:attrName>
                                        </p:attrNameLst>
                                      </p:cBhvr>
                                      <p:to>
                                        <p:strVal val="visible"/>
                                      </p:to>
                                    </p:set>
                                  </p:childTnLst>
                                </p:cTn>
                              </p:par>
                            </p:childTnLst>
                          </p:cTn>
                        </p:par>
                        <p:par>
                          <p:cTn id="44" fill="hold">
                            <p:stCondLst>
                              <p:cond delay="236040"/>
                            </p:stCondLst>
                            <p:childTnLst>
                              <p:par>
                                <p:cTn id="45" presetID="8" presetClass="emph" presetSubtype="0" fill="hold" grpId="0" nodeType="afterEffect">
                                  <p:stCondLst>
                                    <p:cond delay="0"/>
                                  </p:stCondLst>
                                  <p:childTnLst>
                                    <p:animRot by="21600000">
                                      <p:cBhvr>
                                        <p:cTn id="46" dur="59000" fill="hold"/>
                                        <p:tgtEl>
                                          <p:spTgt spid="9"/>
                                        </p:tgtEl>
                                        <p:attrNameLst>
                                          <p:attrName>r</p:attrName>
                                        </p:attrNameLst>
                                      </p:cBhvr>
                                    </p:animRot>
                                  </p:childTnLst>
                                </p:cTn>
                              </p:par>
                              <p:par>
                                <p:cTn id="47" presetID="63" presetClass="path" presetSubtype="0" fill="hold" grpId="1" nodeType="withEffect">
                                  <p:stCondLst>
                                    <p:cond delay="0"/>
                                  </p:stCondLst>
                                  <p:childTnLst>
                                    <p:animMotion origin="layout" path="M -2.29167E-6 4.07407E-6 L 0.15964 0.00046 " pathEditMode="relative" rAng="0" ptsTypes="AA">
                                      <p:cBhvr>
                                        <p:cTn id="48" dur="59000" fill="hold"/>
                                        <p:tgtEl>
                                          <p:spTgt spid="9"/>
                                        </p:tgtEl>
                                        <p:attrNameLst>
                                          <p:attrName>ppt_x</p:attrName>
                                          <p:attrName>ppt_y</p:attrName>
                                        </p:attrNameLst>
                                      </p:cBhvr>
                                      <p:rCtr x="7982" y="23"/>
                                    </p:animMotion>
                                  </p:childTnLst>
                                </p:cTn>
                              </p:par>
                            </p:childTnLst>
                          </p:cTn>
                        </p:par>
                        <p:par>
                          <p:cTn id="49" fill="hold">
                            <p:stCondLst>
                              <p:cond delay="295040"/>
                            </p:stCondLst>
                            <p:childTnLst>
                              <p:par>
                                <p:cTn id="50" presetID="1" presetClass="exit" presetSubtype="0" fill="hold" grpId="3" nodeType="after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par>
                          <p:cTn id="52" fill="hold">
                            <p:stCondLst>
                              <p:cond delay="29504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7" grpId="3" animBg="1"/>
      <p:bldP spid="9" grpId="0" animBg="1"/>
      <p:bldP spid="9" grpId="1" animBg="1"/>
      <p:bldP spid="9" grpId="2" animBg="1"/>
      <p:bldP spid="9" grpId="3" animBg="1"/>
      <p:bldP spid="10" grpId="0" animBg="1"/>
      <p:bldP spid="11" grpId="0" animBg="1"/>
      <p:bldP spid="11" grpId="1" animBg="1"/>
      <p:bldP spid="11" grpId="2" animBg="1"/>
      <p:bldP spid="11" grpId="3" animBg="1"/>
      <p:bldP spid="12" grpId="0" animBg="1"/>
      <p:bldP spid="12" grpId="1" animBg="1"/>
      <p:bldP spid="12" grpId="2" animBg="1"/>
      <p:bldP spid="1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alpha val="23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6">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737366" y="2961662"/>
            <a:ext cx="10804525" cy="2308324"/>
          </a:xfrm>
          <a:prstGeom prst="rect">
            <a:avLst/>
          </a:prstGeom>
          <a:noFill/>
        </p:spPr>
        <p:txBody>
          <a:bodyPr wrap="square" rtlCol="0">
            <a:spAutoFit/>
          </a:bodyPr>
          <a:lstStyle/>
          <a:p>
            <a:pPr algn="ctr"/>
            <a:r>
              <a:rPr lang="nl-NL" sz="3600" dirty="0">
                <a:solidFill>
                  <a:schemeClr val="bg1"/>
                </a:solidFill>
                <a:latin typeface="+mj-lt"/>
              </a:rPr>
              <a:t>Een herinnering is een </a:t>
            </a:r>
            <a:br>
              <a:rPr lang="nl-NL" sz="3600" dirty="0">
                <a:solidFill>
                  <a:schemeClr val="bg1"/>
                </a:solidFill>
                <a:latin typeface="+mj-lt"/>
              </a:rPr>
            </a:br>
            <a:r>
              <a:rPr lang="nl-NL" sz="3600" dirty="0">
                <a:solidFill>
                  <a:schemeClr val="accent1"/>
                </a:solidFill>
                <a:latin typeface="+mj-lt"/>
              </a:rPr>
              <a:t>gebeurtenis van vroeger </a:t>
            </a:r>
            <a:r>
              <a:rPr lang="nl-NL" sz="3600" dirty="0">
                <a:solidFill>
                  <a:schemeClr val="bg1"/>
                </a:solidFill>
                <a:latin typeface="+mj-lt"/>
              </a:rPr>
              <a:t/>
            </a:r>
            <a:br>
              <a:rPr lang="nl-NL" sz="3600" dirty="0">
                <a:solidFill>
                  <a:schemeClr val="bg1"/>
                </a:solidFill>
                <a:latin typeface="+mj-lt"/>
              </a:rPr>
            </a:br>
            <a:r>
              <a:rPr lang="nl-NL" sz="3600" dirty="0">
                <a:solidFill>
                  <a:schemeClr val="bg1"/>
                </a:solidFill>
                <a:latin typeface="+mj-lt"/>
              </a:rPr>
              <a:t>die je hebt </a:t>
            </a:r>
            <a:r>
              <a:rPr lang="nl-NL" sz="3600" dirty="0">
                <a:solidFill>
                  <a:schemeClr val="accent1"/>
                </a:solidFill>
                <a:latin typeface="+mj-lt"/>
              </a:rPr>
              <a:t>onthouden</a:t>
            </a:r>
            <a:r>
              <a:rPr lang="nl-NL" sz="3600" dirty="0">
                <a:solidFill>
                  <a:schemeClr val="bg1"/>
                </a:solidFill>
                <a:latin typeface="+mj-lt"/>
              </a:rPr>
              <a:t> </a:t>
            </a:r>
            <a:br>
              <a:rPr lang="nl-NL" sz="3600" dirty="0">
                <a:solidFill>
                  <a:schemeClr val="bg1"/>
                </a:solidFill>
                <a:latin typeface="+mj-lt"/>
              </a:rPr>
            </a:br>
            <a:r>
              <a:rPr lang="nl-NL" sz="3600" dirty="0">
                <a:solidFill>
                  <a:schemeClr val="bg1"/>
                </a:solidFill>
                <a:latin typeface="+mj-lt"/>
              </a:rPr>
              <a:t>en die je je terug kan </a:t>
            </a:r>
            <a:r>
              <a:rPr lang="nl-NL" sz="3600" dirty="0">
                <a:solidFill>
                  <a:schemeClr val="accent1"/>
                </a:solidFill>
                <a:latin typeface="+mj-lt"/>
              </a:rPr>
              <a:t>inbeelden</a:t>
            </a:r>
            <a:r>
              <a:rPr lang="nl-NL" sz="3600" dirty="0">
                <a:solidFill>
                  <a:schemeClr val="bg1"/>
                </a:solidFill>
                <a:latin typeface="+mj-lt"/>
              </a:rPr>
              <a:t>.</a:t>
            </a:r>
          </a:p>
        </p:txBody>
      </p:sp>
      <p:sp>
        <p:nvSpPr>
          <p:cNvPr id="7" name="Tekstvak 6"/>
          <p:cNvSpPr txBox="1"/>
          <p:nvPr/>
        </p:nvSpPr>
        <p:spPr>
          <a:xfrm>
            <a:off x="692727" y="728662"/>
            <a:ext cx="10800773" cy="1101726"/>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3"/>
                </a:solidFill>
                <a:latin typeface="+mj-lt"/>
                <a:ea typeface="Calibri" panose="020F0502020204030204" pitchFamily="34" charset="0"/>
                <a:cs typeface="Times New Roman" panose="02020603050405020304" pitchFamily="18" charset="0"/>
              </a:rPr>
              <a:t>Definitie</a:t>
            </a:r>
            <a:endParaRPr lang="nl-NL"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96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3034"/>
            <a:ext cx="12192000" cy="5044968"/>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3"/>
                </a:solidFill>
                <a:latin typeface="+mj-lt"/>
                <a:ea typeface="Calibri" panose="020F0502020204030204" pitchFamily="34" charset="0"/>
                <a:cs typeface="Times New Roman" panose="02020603050405020304" pitchFamily="18" charset="0"/>
              </a:rPr>
              <a:t>Waarom is het belangrijk om te herinneren?</a:t>
            </a:r>
            <a:r>
              <a:rPr lang="nl-BE" sz="3200" dirty="0">
                <a:solidFill>
                  <a:schemeClr val="accent3"/>
                </a:solidFill>
                <a:latin typeface="+mj-lt"/>
                <a:ea typeface="Calibri" panose="020F0502020204030204" pitchFamily="34" charset="0"/>
                <a:cs typeface="Times New Roman" panose="02020603050405020304" pitchFamily="18" charset="0"/>
              </a:rPr>
              <a:t> </a:t>
            </a:r>
            <a:br>
              <a:rPr lang="nl-BE" sz="3200" dirty="0">
                <a:solidFill>
                  <a:schemeClr val="accent3"/>
                </a:solidFill>
                <a:latin typeface="+mj-lt"/>
                <a:ea typeface="Calibri" panose="020F0502020204030204" pitchFamily="34" charset="0"/>
                <a:cs typeface="Times New Roman" panose="02020603050405020304" pitchFamily="18" charset="0"/>
              </a:rPr>
            </a:b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Bespreek het in je groepje en noteer minstens 2 redenen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waarom herinneren belangrijk is.</a:t>
            </a:r>
          </a:p>
          <a:p>
            <a:endParaRPr lang="nl-NL" sz="2400" dirty="0">
              <a:ea typeface="Calibri" panose="020F0502020204030204" pitchFamily="34" charset="0"/>
              <a:cs typeface="Times New Roman" panose="02020603050405020304" pitchFamily="18" charset="0"/>
            </a:endParaRPr>
          </a:p>
          <a:p>
            <a:r>
              <a:rPr lang="nl-NL" sz="2400" dirty="0">
                <a:ea typeface="Calibri" panose="020F0502020204030204" pitchFamily="34" charset="0"/>
                <a:cs typeface="Times New Roman" panose="02020603050405020304" pitchFamily="18" charset="0"/>
              </a:rPr>
              <a:t>Je krijgt hiervoor 3 minuten.</a:t>
            </a:r>
          </a:p>
        </p:txBody>
      </p:sp>
      <p:sp>
        <p:nvSpPr>
          <p:cNvPr id="3" name="Ovaal 2"/>
          <p:cNvSpPr/>
          <p:nvPr/>
        </p:nvSpPr>
        <p:spPr>
          <a:xfrm>
            <a:off x="695325"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9" name="Ovaal 8"/>
          <p:cNvSpPr/>
          <p:nvPr/>
        </p:nvSpPr>
        <p:spPr>
          <a:xfrm>
            <a:off x="3934717"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10" name="Ovaal 9"/>
          <p:cNvSpPr/>
          <p:nvPr/>
        </p:nvSpPr>
        <p:spPr>
          <a:xfrm>
            <a:off x="7174109" y="5595326"/>
            <a:ext cx="1080000" cy="10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b="1" dirty="0"/>
              <a:t>START</a:t>
            </a:r>
          </a:p>
        </p:txBody>
      </p:sp>
      <p:sp>
        <p:nvSpPr>
          <p:cNvPr id="7" name="Ovaal 6"/>
          <p:cNvSpPr/>
          <p:nvPr/>
        </p:nvSpPr>
        <p:spPr>
          <a:xfrm>
            <a:off x="10413500" y="5595326"/>
            <a:ext cx="1080000" cy="10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t>STOP</a:t>
            </a:r>
          </a:p>
        </p:txBody>
      </p:sp>
    </p:spTree>
    <p:extLst>
      <p:ext uri="{BB962C8B-B14F-4D97-AF65-F5344CB8AC3E}">
        <p14:creationId xmlns:p14="http://schemas.microsoft.com/office/powerpoint/2010/main" val="35042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59000" fill="hold"/>
                                        <p:tgtEl>
                                          <p:spTgt spid="3"/>
                                        </p:tgtEl>
                                        <p:attrNameLst>
                                          <p:attrName>r</p:attrName>
                                        </p:attrNameLst>
                                      </p:cBhvr>
                                    </p:animRot>
                                  </p:childTnLst>
                                </p:cTn>
                              </p:par>
                              <p:par>
                                <p:cTn id="7" presetID="63" presetClass="path" presetSubtype="0" fill="hold" grpId="1" nodeType="withEffect">
                                  <p:stCondLst>
                                    <p:cond delay="0"/>
                                  </p:stCondLst>
                                  <p:childTnLst>
                                    <p:animMotion origin="layout" path="M -0.00169 -0.00348 L 0.26576 4.44444E-6 " pathEditMode="relative" rAng="0" ptsTypes="AA">
                                      <p:cBhvr>
                                        <p:cTn id="8" dur="59000" fill="hold"/>
                                        <p:tgtEl>
                                          <p:spTgt spid="3"/>
                                        </p:tgtEl>
                                        <p:attrNameLst>
                                          <p:attrName>ppt_x</p:attrName>
                                          <p:attrName>ppt_y</p:attrName>
                                        </p:attrNameLst>
                                      </p:cBhvr>
                                      <p:rCtr x="13372" y="162"/>
                                    </p:animMotion>
                                  </p:childTnLst>
                                </p:cTn>
                              </p:par>
                            </p:childTnLst>
                          </p:cTn>
                        </p:par>
                        <p:par>
                          <p:cTn id="9" fill="hold">
                            <p:stCondLst>
                              <p:cond delay="59000"/>
                            </p:stCondLst>
                            <p:childTnLst>
                              <p:par>
                                <p:cTn id="10" presetID="1" presetClass="exit" presetSubtype="0" fill="hold" grpId="2" nodeType="afterEffect">
                                  <p:stCondLst>
                                    <p:cond delay="0"/>
                                  </p:stCondLst>
                                  <p:childTnLst>
                                    <p:set>
                                      <p:cBhvr>
                                        <p:cTn id="11" dur="1" fill="hold">
                                          <p:stCondLst>
                                            <p:cond delay="9"/>
                                          </p:stCondLst>
                                        </p:cTn>
                                        <p:tgtEl>
                                          <p:spTgt spid="3"/>
                                        </p:tgtEl>
                                        <p:attrNameLst>
                                          <p:attrName>style.visibility</p:attrName>
                                        </p:attrNameLst>
                                      </p:cBhvr>
                                      <p:to>
                                        <p:strVal val="hidden"/>
                                      </p:to>
                                    </p:set>
                                  </p:childTnLst>
                                </p:cTn>
                              </p:par>
                              <p:par>
                                <p:cTn id="12" presetID="1" presetClass="entr" presetSubtype="0" fill="hold" grpId="2" nodeType="withEffect">
                                  <p:stCondLst>
                                    <p:cond delay="0"/>
                                  </p:stCondLst>
                                  <p:childTnLst>
                                    <p:set>
                                      <p:cBhvr>
                                        <p:cTn id="13" dur="1" fill="hold">
                                          <p:stCondLst>
                                            <p:cond delay="9"/>
                                          </p:stCondLst>
                                        </p:cTn>
                                        <p:tgtEl>
                                          <p:spTgt spid="9"/>
                                        </p:tgtEl>
                                        <p:attrNameLst>
                                          <p:attrName>style.visibility</p:attrName>
                                        </p:attrNameLst>
                                      </p:cBhvr>
                                      <p:to>
                                        <p:strVal val="visible"/>
                                      </p:to>
                                    </p:set>
                                  </p:childTnLst>
                                </p:cTn>
                              </p:par>
                            </p:childTnLst>
                          </p:cTn>
                        </p:par>
                        <p:par>
                          <p:cTn id="14" fill="hold">
                            <p:stCondLst>
                              <p:cond delay="59010"/>
                            </p:stCondLst>
                            <p:childTnLst>
                              <p:par>
                                <p:cTn id="15" presetID="8" presetClass="emph" presetSubtype="0" fill="hold" grpId="0" nodeType="afterEffect">
                                  <p:stCondLst>
                                    <p:cond delay="0"/>
                                  </p:stCondLst>
                                  <p:childTnLst>
                                    <p:animRot by="21600000">
                                      <p:cBhvr>
                                        <p:cTn id="16" dur="59000" fill="hold"/>
                                        <p:tgtEl>
                                          <p:spTgt spid="9"/>
                                        </p:tgtEl>
                                        <p:attrNameLst>
                                          <p:attrName>r</p:attrName>
                                        </p:attrNameLst>
                                      </p:cBhvr>
                                    </p:animRot>
                                  </p:childTnLst>
                                </p:cTn>
                              </p:par>
                              <p:par>
                                <p:cTn id="17" presetID="63" presetClass="path" presetSubtype="0" fill="hold" grpId="1" nodeType="withEffect">
                                  <p:stCondLst>
                                    <p:cond delay="0"/>
                                  </p:stCondLst>
                                  <p:childTnLst>
                                    <p:animMotion origin="layout" path="M 2.70833E-6 4.07407E-6 L 0.26562 1.48148E-6 " pathEditMode="relative" rAng="0" ptsTypes="AA">
                                      <p:cBhvr>
                                        <p:cTn id="18" dur="59000" fill="hold"/>
                                        <p:tgtEl>
                                          <p:spTgt spid="9"/>
                                        </p:tgtEl>
                                        <p:attrNameLst>
                                          <p:attrName>ppt_x</p:attrName>
                                          <p:attrName>ppt_y</p:attrName>
                                        </p:attrNameLst>
                                      </p:cBhvr>
                                      <p:rCtr x="13255" y="-69"/>
                                    </p:animMotion>
                                  </p:childTnLst>
                                </p:cTn>
                              </p:par>
                            </p:childTnLst>
                          </p:cTn>
                        </p:par>
                        <p:par>
                          <p:cTn id="19" fill="hold">
                            <p:stCondLst>
                              <p:cond delay="118010"/>
                            </p:stCondLst>
                            <p:childTnLst>
                              <p:par>
                                <p:cTn id="20" presetID="1" presetClass="exit" presetSubtype="0" fill="hold" grpId="3" nodeType="afterEffect">
                                  <p:stCondLst>
                                    <p:cond delay="0"/>
                                  </p:stCondLst>
                                  <p:childTnLst>
                                    <p:set>
                                      <p:cBhvr>
                                        <p:cTn id="21" dur="1" fill="hold">
                                          <p:stCondLst>
                                            <p:cond delay="9"/>
                                          </p:stCondLst>
                                        </p:cTn>
                                        <p:tgtEl>
                                          <p:spTgt spid="9"/>
                                        </p:tgtEl>
                                        <p:attrNameLst>
                                          <p:attrName>style.visibility</p:attrName>
                                        </p:attrNameLst>
                                      </p:cBhvr>
                                      <p:to>
                                        <p:strVal val="hidden"/>
                                      </p:to>
                                    </p:set>
                                  </p:childTnLst>
                                </p:cTn>
                              </p:par>
                              <p:par>
                                <p:cTn id="22" presetID="1" presetClass="entr" presetSubtype="0" fill="hold" grpId="2" nodeType="withEffect">
                                  <p:stCondLst>
                                    <p:cond delay="0"/>
                                  </p:stCondLst>
                                  <p:childTnLst>
                                    <p:set>
                                      <p:cBhvr>
                                        <p:cTn id="23" dur="1" fill="hold">
                                          <p:stCondLst>
                                            <p:cond delay="9"/>
                                          </p:stCondLst>
                                        </p:cTn>
                                        <p:tgtEl>
                                          <p:spTgt spid="10"/>
                                        </p:tgtEl>
                                        <p:attrNameLst>
                                          <p:attrName>style.visibility</p:attrName>
                                        </p:attrNameLst>
                                      </p:cBhvr>
                                      <p:to>
                                        <p:strVal val="visible"/>
                                      </p:to>
                                    </p:set>
                                  </p:childTnLst>
                                </p:cTn>
                              </p:par>
                            </p:childTnLst>
                          </p:cTn>
                        </p:par>
                        <p:par>
                          <p:cTn id="24" fill="hold">
                            <p:stCondLst>
                              <p:cond delay="118020"/>
                            </p:stCondLst>
                            <p:childTnLst>
                              <p:par>
                                <p:cTn id="25" presetID="8" presetClass="emph" presetSubtype="0" fill="hold" grpId="0" nodeType="afterEffect">
                                  <p:stCondLst>
                                    <p:cond delay="0"/>
                                  </p:stCondLst>
                                  <p:childTnLst>
                                    <p:animRot by="21600000">
                                      <p:cBhvr>
                                        <p:cTn id="26" dur="59000" fill="hold"/>
                                        <p:tgtEl>
                                          <p:spTgt spid="10"/>
                                        </p:tgtEl>
                                        <p:attrNameLst>
                                          <p:attrName>r</p:attrName>
                                        </p:attrNameLst>
                                      </p:cBhvr>
                                    </p:animRot>
                                  </p:childTnLst>
                                </p:cTn>
                              </p:par>
                              <p:par>
                                <p:cTn id="27" presetID="63" presetClass="path" presetSubtype="0" fill="hold" grpId="1" nodeType="withEffect">
                                  <p:stCondLst>
                                    <p:cond delay="0"/>
                                  </p:stCondLst>
                                  <p:childTnLst>
                                    <p:animMotion origin="layout" path="M -2.29167E-6 4.07407E-6 L 0.26628 4.07407E-6 " pathEditMode="relative" rAng="0" ptsTypes="AA">
                                      <p:cBhvr>
                                        <p:cTn id="28" dur="59000" fill="hold"/>
                                        <p:tgtEl>
                                          <p:spTgt spid="10"/>
                                        </p:tgtEl>
                                        <p:attrNameLst>
                                          <p:attrName>ppt_x</p:attrName>
                                          <p:attrName>ppt_y</p:attrName>
                                        </p:attrNameLst>
                                      </p:cBhvr>
                                      <p:rCtr x="13307" y="0"/>
                                    </p:animMotion>
                                  </p:childTnLst>
                                </p:cTn>
                              </p:par>
                            </p:childTnLst>
                          </p:cTn>
                        </p:par>
                        <p:par>
                          <p:cTn id="29" fill="hold">
                            <p:stCondLst>
                              <p:cond delay="177020"/>
                            </p:stCondLst>
                            <p:childTnLst>
                              <p:par>
                                <p:cTn id="30" presetID="1" presetClass="exit" presetSubtype="0" fill="hold" grpId="3"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177020"/>
                            </p:stCondLst>
                            <p:childTnLst>
                              <p:par>
                                <p:cTn id="33" presetID="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9" grpId="0" animBg="1"/>
      <p:bldP spid="9" grpId="1" animBg="1"/>
      <p:bldP spid="9" grpId="2" animBg="1"/>
      <p:bldP spid="9" grpId="3" animBg="1"/>
      <p:bldP spid="10" grpId="0" animBg="1"/>
      <p:bldP spid="10" grpId="1" animBg="1"/>
      <p:bldP spid="10" grpId="2" animBg="1"/>
      <p:bldP spid="10" grpId="3"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30" name="Rechthoek 29"/>
          <p:cNvSpPr/>
          <p:nvPr/>
        </p:nvSpPr>
        <p:spPr>
          <a:xfrm>
            <a:off x="-15849" y="1816100"/>
            <a:ext cx="12223698" cy="5062765"/>
          </a:xfrm>
          <a:prstGeom prst="rect">
            <a:avLst/>
          </a:prstGeom>
          <a:solidFill>
            <a:schemeClr val="accent3">
              <a:alpha val="75000"/>
            </a:schemeClr>
          </a:solidFill>
        </p:spPr>
        <p:txBody>
          <a:bodyPr wrap="square" lIns="0" tIns="0" rIns="0" bIns="0" anchor="ctr" anchorCtr="0">
            <a:noAutofit/>
          </a:bodyPr>
          <a:lstStyle/>
          <a:p>
            <a:pPr algn="ctr"/>
            <a:endParaRPr lang="nl-NL" sz="4800" kern="0" dirty="0">
              <a:solidFill>
                <a:schemeClr val="bg1"/>
              </a:solidFill>
              <a:latin typeface="+mj-lt"/>
            </a:endParaRPr>
          </a:p>
        </p:txBody>
      </p:sp>
      <p:sp>
        <p:nvSpPr>
          <p:cNvPr id="6" name="Tekstvak 5"/>
          <p:cNvSpPr txBox="1"/>
          <p:nvPr/>
        </p:nvSpPr>
        <p:spPr>
          <a:xfrm>
            <a:off x="688975" y="2362323"/>
            <a:ext cx="10804525" cy="3539430"/>
          </a:xfrm>
          <a:prstGeom prst="rect">
            <a:avLst/>
          </a:prstGeom>
          <a:noFill/>
        </p:spPr>
        <p:txBody>
          <a:bodyPr wrap="square" rtlCol="0">
            <a:spAutoFit/>
          </a:bodyPr>
          <a:lstStyle/>
          <a:p>
            <a:pPr algn="ctr"/>
            <a:r>
              <a:rPr lang="nl-NL" sz="3200" dirty="0">
                <a:solidFill>
                  <a:schemeClr val="bg1"/>
                </a:solidFill>
              </a:rPr>
              <a:t>We herinneren ons </a:t>
            </a:r>
            <a:r>
              <a:rPr lang="nl-NL" sz="3200" b="1" dirty="0">
                <a:solidFill>
                  <a:schemeClr val="bg1"/>
                </a:solidFill>
              </a:rPr>
              <a:t>gebeurtenissen uit het verleden </a:t>
            </a:r>
            <a:r>
              <a:rPr lang="nl-NL" sz="3200" dirty="0">
                <a:solidFill>
                  <a:schemeClr val="bg1"/>
                </a:solidFill>
              </a:rPr>
              <a:t>om </a:t>
            </a:r>
            <a:br>
              <a:rPr lang="nl-NL" sz="3200" dirty="0">
                <a:solidFill>
                  <a:schemeClr val="bg1"/>
                </a:solidFill>
              </a:rPr>
            </a:br>
            <a:r>
              <a:rPr lang="nl-NL" sz="3200" b="1" dirty="0">
                <a:solidFill>
                  <a:schemeClr val="bg1"/>
                </a:solidFill>
              </a:rPr>
              <a:t>anders te reageren op toekomstige gebeurtenissen</a:t>
            </a:r>
            <a:r>
              <a:rPr lang="nl-NL" sz="3200" dirty="0">
                <a:solidFill>
                  <a:schemeClr val="bg1"/>
                </a:solidFill>
              </a:rPr>
              <a:t>. </a:t>
            </a:r>
            <a:br>
              <a:rPr lang="nl-NL" sz="3200" dirty="0">
                <a:solidFill>
                  <a:schemeClr val="bg1"/>
                </a:solidFill>
              </a:rPr>
            </a:br>
            <a:r>
              <a:rPr lang="nl-NL" sz="3200" dirty="0">
                <a:solidFill>
                  <a:schemeClr val="bg1"/>
                </a:solidFill>
              </a:rPr>
              <a:t>Zonder herinneringen, zouden we niet kunnen praten of bijleren en zouden vriendschappen onmogelijk zijn. </a:t>
            </a:r>
          </a:p>
          <a:p>
            <a:pPr algn="ctr"/>
            <a:endParaRPr lang="nl-NL" sz="3200" b="1" dirty="0">
              <a:solidFill>
                <a:schemeClr val="bg1"/>
              </a:solidFill>
            </a:endParaRPr>
          </a:p>
          <a:p>
            <a:pPr algn="ctr"/>
            <a:r>
              <a:rPr lang="nl-NL" sz="3200" b="1" dirty="0">
                <a:solidFill>
                  <a:schemeClr val="bg1"/>
                </a:solidFill>
              </a:rPr>
              <a:t>Ook zijn herinneringen nuttig om te leren uit gemaakte fouten zodat die zich in de toekomst niet meer voordoen.</a:t>
            </a:r>
          </a:p>
        </p:txBody>
      </p:sp>
      <p:sp>
        <p:nvSpPr>
          <p:cNvPr id="7" name="Tekstvak 6"/>
          <p:cNvSpPr txBox="1"/>
          <p:nvPr/>
        </p:nvSpPr>
        <p:spPr>
          <a:xfrm>
            <a:off x="692727" y="728662"/>
            <a:ext cx="10800773" cy="1101726"/>
          </a:xfrm>
          <a:prstGeom prst="rect">
            <a:avLst/>
          </a:prstGeom>
          <a:noFill/>
        </p:spPr>
        <p:txBody>
          <a:bodyPr wrap="square" lIns="0" tIns="0" rIns="0" bIns="0" rtlCol="0">
            <a:noAutofit/>
          </a:bodyPr>
          <a:lstStyle/>
          <a:p>
            <a:pPr>
              <a:lnSpc>
                <a:spcPct val="107000"/>
              </a:lnSpc>
              <a:spcAft>
                <a:spcPts val="800"/>
              </a:spcAft>
            </a:pPr>
            <a:r>
              <a:rPr lang="nl-NL" sz="3200" dirty="0">
                <a:solidFill>
                  <a:schemeClr val="accent1"/>
                </a:solidFill>
                <a:latin typeface="Antwerpen"/>
                <a:ea typeface="Calibri" panose="020F0502020204030204" pitchFamily="34" charset="0"/>
                <a:cs typeface="Times New Roman" panose="02020603050405020304" pitchFamily="18" charset="0"/>
              </a:rPr>
              <a:t>Waarom is het belangrijk om te herinneren?</a:t>
            </a:r>
            <a:endParaRPr lang="nl-NL" sz="2400" dirty="0">
              <a:solidFill>
                <a:schemeClr val="accent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470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15736"/>
            <a:ext cx="12192000" cy="5042265"/>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a:lnSpc>
                <a:spcPct val="107000"/>
              </a:lnSpc>
              <a:spcAft>
                <a:spcPts val="800"/>
              </a:spcAft>
            </a:pPr>
            <a:r>
              <a:rPr lang="nl-BE" sz="3200" dirty="0">
                <a:solidFill>
                  <a:schemeClr val="accent3"/>
                </a:solidFill>
                <a:latin typeface="+mj-lt"/>
                <a:ea typeface="Calibri" panose="020F0502020204030204" pitchFamily="34" charset="0"/>
                <a:cs typeface="Times New Roman" panose="02020603050405020304" pitchFamily="18" charset="0"/>
              </a:rPr>
              <a:t/>
            </a:r>
            <a:br>
              <a:rPr lang="nl-BE" sz="3200" dirty="0">
                <a:solidFill>
                  <a:schemeClr val="accent3"/>
                </a:solidFill>
                <a:latin typeface="+mj-lt"/>
                <a:ea typeface="Calibri" panose="020F0502020204030204" pitchFamily="34" charset="0"/>
                <a:cs typeface="Times New Roman" panose="02020603050405020304" pitchFamily="18" charset="0"/>
              </a:rPr>
            </a:br>
            <a:endParaRPr lang="nl-BE" sz="3200" dirty="0">
              <a:solidFill>
                <a:schemeClr val="accent3"/>
              </a:solidFill>
              <a:latin typeface="+mj-lt"/>
              <a:ea typeface="Calibri" panose="020F0502020204030204" pitchFamily="34" charset="0"/>
              <a:cs typeface="Times New Roman" panose="02020603050405020304" pitchFamily="18" charset="0"/>
            </a:endParaRPr>
          </a:p>
          <a:p>
            <a:endParaRPr lang="nl-NL" sz="2400" spc="-7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Hoe houd jij persoonlijke herinneringen levend?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Bespreek het klassikaal.</a:t>
            </a:r>
          </a:p>
          <a:p>
            <a:pPr marL="342900" indent="-342900">
              <a:buClr>
                <a:schemeClr val="accent1"/>
              </a:buClr>
              <a:buFont typeface="Arial" panose="020B0604020202020204" pitchFamily="34" charset="0"/>
              <a:buChar char="•"/>
            </a:pPr>
            <a:endParaRPr lang="nl-NL" sz="2400" dirty="0">
              <a:ea typeface="Calibri" panose="020F0502020204030204" pitchFamily="34" charset="0"/>
              <a:cs typeface="Times New Roman" panose="02020603050405020304" pitchFamily="18" charset="0"/>
            </a:endParaRPr>
          </a:p>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Hoe houdt de samenleving herinneringen levend? </a:t>
            </a:r>
            <a:br>
              <a:rPr lang="nl-NL" sz="2400" dirty="0">
                <a:ea typeface="Calibri" panose="020F0502020204030204" pitchFamily="34" charset="0"/>
                <a:cs typeface="Times New Roman" panose="02020603050405020304" pitchFamily="18" charset="0"/>
              </a:rPr>
            </a:br>
            <a:r>
              <a:rPr lang="nl-NL" sz="2400" dirty="0">
                <a:ea typeface="Calibri" panose="020F0502020204030204" pitchFamily="34" charset="0"/>
                <a:cs typeface="Times New Roman" panose="02020603050405020304" pitchFamily="18" charset="0"/>
              </a:rPr>
              <a:t>Bespreek klassikaal.</a:t>
            </a:r>
          </a:p>
        </p:txBody>
      </p:sp>
    </p:spTree>
    <p:extLst>
      <p:ext uri="{BB962C8B-B14F-4D97-AF65-F5344CB8AC3E}">
        <p14:creationId xmlns:p14="http://schemas.microsoft.com/office/powerpoint/2010/main" val="20342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alpha val="40000"/>
          </a:schemeClr>
        </a:solidFill>
        <a:effectLst/>
      </p:bgPr>
    </p:bg>
    <p:spTree>
      <p:nvGrpSpPr>
        <p:cNvPr id="1" name=""/>
        <p:cNvGrpSpPr/>
        <p:nvPr/>
      </p:nvGrpSpPr>
      <p:grpSpPr>
        <a:xfrm>
          <a:off x="0" y="0"/>
          <a:ext cx="0" cy="0"/>
          <a:chOff x="0" y="0"/>
          <a:chExt cx="0" cy="0"/>
        </a:xfrm>
      </p:grpSpPr>
      <p:sp>
        <p:nvSpPr>
          <p:cNvPr id="8" name="Rechthoek 7"/>
          <p:cNvSpPr/>
          <p:nvPr/>
        </p:nvSpPr>
        <p:spPr>
          <a:xfrm>
            <a:off x="0" y="1809206"/>
            <a:ext cx="12192000" cy="5048796"/>
          </a:xfrm>
          <a:prstGeom prst="rect">
            <a:avLst/>
          </a:prstGeom>
          <a:solidFill>
            <a:schemeClr val="lt1">
              <a:alpha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13" name="Tekstvak 12"/>
          <p:cNvSpPr txBox="1"/>
          <p:nvPr/>
        </p:nvSpPr>
        <p:spPr>
          <a:xfrm>
            <a:off x="692727" y="728662"/>
            <a:ext cx="10800773" cy="5940152"/>
          </a:xfrm>
          <a:prstGeom prst="rect">
            <a:avLst/>
          </a:prstGeom>
          <a:noFill/>
        </p:spPr>
        <p:txBody>
          <a:bodyPr wrap="square" lIns="0" tIns="0" rIns="0" bIns="0" rtlCol="0">
            <a:noAutofit/>
          </a:bodyPr>
          <a:lstStyle/>
          <a:p>
            <a:pPr marL="342900" indent="-342900">
              <a:buClr>
                <a:schemeClr val="accent1"/>
              </a:buClr>
              <a:buFont typeface="Arial" panose="020B0604020202020204" pitchFamily="34" charset="0"/>
              <a:buChar char="•"/>
            </a:pPr>
            <a:r>
              <a:rPr lang="nl-NL" sz="2400" dirty="0">
                <a:ea typeface="Calibri" panose="020F0502020204030204" pitchFamily="34" charset="0"/>
                <a:cs typeface="Times New Roman" panose="02020603050405020304" pitchFamily="18" charset="0"/>
              </a:rPr>
              <a:t>Wat hebben deze afbeeldingen met elkaar gemeen?</a:t>
            </a:r>
          </a:p>
          <a:p>
            <a:pPr marL="342900" indent="-342900">
              <a:buClr>
                <a:schemeClr val="accent1"/>
              </a:buClr>
              <a:buFont typeface="Arial" panose="020B0604020202020204" pitchFamily="34" charset="0"/>
              <a:buChar char="•"/>
            </a:pPr>
            <a:r>
              <a:rPr lang="nl-NL" sz="2400" dirty="0" smtClean="0">
                <a:ea typeface="Calibri" panose="020F0502020204030204" pitchFamily="34" charset="0"/>
                <a:cs typeface="Times New Roman" panose="02020603050405020304" pitchFamily="18" charset="0"/>
              </a:rPr>
              <a:t>Herken je misschien iets</a:t>
            </a:r>
            <a:r>
              <a:rPr lang="nl-NL" sz="2400" dirty="0" smtClean="0">
                <a:ea typeface="Calibri" panose="020F0502020204030204" pitchFamily="34" charset="0"/>
                <a:cs typeface="Times New Roman" panose="02020603050405020304" pitchFamily="18" charset="0"/>
              </a:rPr>
              <a:t>?</a:t>
            </a:r>
            <a:endParaRPr lang="nl-NL" sz="2400" dirty="0">
              <a:ea typeface="Calibri" panose="020F0502020204030204" pitchFamily="34" charset="0"/>
              <a:cs typeface="Times New Roman" panose="02020603050405020304" pitchFamily="18" charset="0"/>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2788" y="1809207"/>
            <a:ext cx="2890712" cy="4860000"/>
          </a:xfrm>
          <a:prstGeom prst="rect">
            <a:avLst/>
          </a:prstGeom>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0437" y="4329209"/>
            <a:ext cx="3566898" cy="234000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7224" y="4324616"/>
            <a:ext cx="4145676" cy="2344198"/>
          </a:xfrm>
          <a:prstGeom prst="rect">
            <a:avLst/>
          </a:prstGeom>
        </p:spPr>
      </p:pic>
      <p:pic>
        <p:nvPicPr>
          <p:cNvPr id="6" name="Afbeelding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5171" y="1809206"/>
            <a:ext cx="3552164" cy="2436841"/>
          </a:xfrm>
          <a:prstGeom prst="rect">
            <a:avLst/>
          </a:prstGeom>
        </p:spPr>
      </p:pic>
      <p:pic>
        <p:nvPicPr>
          <p:cNvPr id="7" name="Afbeelding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82588" y="1809206"/>
            <a:ext cx="4130311" cy="2436841"/>
          </a:xfrm>
          <a:prstGeom prst="rect">
            <a:avLst/>
          </a:prstGeom>
        </p:spPr>
      </p:pic>
      <p:sp>
        <p:nvSpPr>
          <p:cNvPr id="9" name="Rechthoek 8"/>
          <p:cNvSpPr/>
          <p:nvPr/>
        </p:nvSpPr>
        <p:spPr>
          <a:xfrm>
            <a:off x="725171" y="6324746"/>
            <a:ext cx="2133084" cy="369332"/>
          </a:xfrm>
          <a:prstGeom prst="rect">
            <a:avLst/>
          </a:prstGeom>
        </p:spPr>
        <p:txBody>
          <a:bodyPr wrap="none">
            <a:spAutoFit/>
          </a:bodyPr>
          <a:lstStyle/>
          <a:p>
            <a:r>
              <a:rPr lang="nl-BE" dirty="0">
                <a:solidFill>
                  <a:schemeClr val="bg1"/>
                </a:solidFill>
              </a:rPr>
              <a:t>Anneke Moerenhout</a:t>
            </a:r>
          </a:p>
        </p:txBody>
      </p:sp>
    </p:spTree>
    <p:extLst>
      <p:ext uri="{BB962C8B-B14F-4D97-AF65-F5344CB8AC3E}">
        <p14:creationId xmlns:p14="http://schemas.microsoft.com/office/powerpoint/2010/main" val="196446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hema">
  <a:themeElements>
    <a:clrScheme name="altijdvrij">
      <a:dk1>
        <a:srgbClr val="000000"/>
      </a:dk1>
      <a:lt1>
        <a:srgbClr val="FFFFFF"/>
      </a:lt1>
      <a:dk2>
        <a:srgbClr val="554741"/>
      </a:dk2>
      <a:lt2>
        <a:srgbClr val="E7E6E6"/>
      </a:lt2>
      <a:accent1>
        <a:srgbClr val="DC4D3A"/>
      </a:accent1>
      <a:accent2>
        <a:srgbClr val="003036"/>
      </a:accent2>
      <a:accent3>
        <a:srgbClr val="0085A1"/>
      </a:accent3>
      <a:accent4>
        <a:srgbClr val="4AA32C"/>
      </a:accent4>
      <a:accent5>
        <a:srgbClr val="C7D8D8"/>
      </a:accent5>
      <a:accent6>
        <a:srgbClr val="84AABD"/>
      </a:accent6>
      <a:hlink>
        <a:srgbClr val="0563C1"/>
      </a:hlink>
      <a:folHlink>
        <a:srgbClr val="954F72"/>
      </a:folHlink>
    </a:clrScheme>
    <a:fontScheme name="Antwerpen">
      <a:majorFont>
        <a:latin typeface="Antwerpen"/>
        <a:ea typeface=""/>
        <a:cs typeface=""/>
      </a:majorFont>
      <a:minorFont>
        <a:latin typeface="SunAntwerpe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1941</TotalTime>
  <Words>459</Words>
  <Application>Microsoft Office PowerPoint</Application>
  <PresentationFormat>Breedbeeld</PresentationFormat>
  <Paragraphs>217</Paragraphs>
  <Slides>28</Slides>
  <Notes>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28</vt:i4>
      </vt:variant>
    </vt:vector>
  </HeadingPairs>
  <TitlesOfParts>
    <vt:vector size="36" baseType="lpstr">
      <vt:lpstr>Antwerpen</vt:lpstr>
      <vt:lpstr>Calibri Light</vt:lpstr>
      <vt:lpstr>Times New Roman</vt:lpstr>
      <vt:lpstr>Calibri</vt:lpstr>
      <vt:lpstr>SunAntwerpen</vt:lpstr>
      <vt:lpstr>Arial</vt:lpstr>
      <vt:lpstr>Office-thema</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Anne-Sophie</cp:lastModifiedBy>
  <cp:revision>197</cp:revision>
  <dcterms:created xsi:type="dcterms:W3CDTF">2018-05-31T08:36:28Z</dcterms:created>
  <dcterms:modified xsi:type="dcterms:W3CDTF">2019-07-10T15:52:52Z</dcterms:modified>
</cp:coreProperties>
</file>