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ti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Lst>
  <p:notesMasterIdLst>
    <p:notesMasterId r:id="rId41"/>
  </p:notesMasterIdLst>
  <p:sldIdLst>
    <p:sldId id="256" r:id="rId3"/>
    <p:sldId id="270" r:id="rId4"/>
    <p:sldId id="305" r:id="rId5"/>
    <p:sldId id="327" r:id="rId6"/>
    <p:sldId id="304" r:id="rId7"/>
    <p:sldId id="328" r:id="rId8"/>
    <p:sldId id="329" r:id="rId9"/>
    <p:sldId id="330" r:id="rId10"/>
    <p:sldId id="331" r:id="rId11"/>
    <p:sldId id="332" r:id="rId12"/>
    <p:sldId id="333" r:id="rId13"/>
    <p:sldId id="334" r:id="rId14"/>
    <p:sldId id="335" r:id="rId15"/>
    <p:sldId id="336" r:id="rId16"/>
    <p:sldId id="337" r:id="rId17"/>
    <p:sldId id="338" r:id="rId18"/>
    <p:sldId id="341" r:id="rId19"/>
    <p:sldId id="342" r:id="rId20"/>
    <p:sldId id="343" r:id="rId21"/>
    <p:sldId id="344" r:id="rId22"/>
    <p:sldId id="345" r:id="rId23"/>
    <p:sldId id="346" r:id="rId24"/>
    <p:sldId id="347" r:id="rId25"/>
    <p:sldId id="348" r:id="rId26"/>
    <p:sldId id="349" r:id="rId27"/>
    <p:sldId id="350" r:id="rId28"/>
    <p:sldId id="352" r:id="rId29"/>
    <p:sldId id="353" r:id="rId30"/>
    <p:sldId id="354" r:id="rId31"/>
    <p:sldId id="355" r:id="rId32"/>
    <p:sldId id="356" r:id="rId33"/>
    <p:sldId id="357" r:id="rId34"/>
    <p:sldId id="361" r:id="rId35"/>
    <p:sldId id="362" r:id="rId36"/>
    <p:sldId id="363" r:id="rId37"/>
    <p:sldId id="358" r:id="rId38"/>
    <p:sldId id="359" r:id="rId39"/>
    <p:sldId id="292" r:id="rId40"/>
  </p:sldIdLst>
  <p:sldSz cx="12192000" cy="6858000"/>
  <p:notesSz cx="6858000" cy="9144000"/>
  <p:embeddedFontLst>
    <p:embeddedFont>
      <p:font typeface="SunAntwerpen" panose="020B0503050302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Antwerpen" panose="00000500000000000000" pitchFamily="50" charset="0"/>
      <p:regular r:id="rId5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orient="horz" pos="459" userDrawn="1">
          <p15:clr>
            <a:srgbClr val="A4A3A4"/>
          </p15:clr>
        </p15:guide>
        <p15:guide id="4" pos="438" userDrawn="1">
          <p15:clr>
            <a:srgbClr val="A4A3A4"/>
          </p15:clr>
        </p15:guide>
        <p15:guide id="5" pos="7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3CC"/>
    <a:srgbClr val="F7B433"/>
    <a:srgbClr val="2EF256"/>
    <a:srgbClr val="59BE6E"/>
    <a:srgbClr val="0ED1E3"/>
    <a:srgbClr val="20B315"/>
    <a:srgbClr val="15BAC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74"/>
  </p:normalViewPr>
  <p:slideViewPr>
    <p:cSldViewPr snapToGrid="0" snapToObjects="1">
      <p:cViewPr varScale="1">
        <p:scale>
          <a:sx n="69" d="100"/>
          <a:sy n="69" d="100"/>
        </p:scale>
        <p:origin x="792" y="60"/>
      </p:cViewPr>
      <p:guideLst>
        <p:guide pos="3840"/>
        <p:guide orient="horz" pos="2160"/>
        <p:guide orient="horz" pos="459"/>
        <p:guide pos="438"/>
        <p:guide pos="7240"/>
      </p:guideLst>
    </p:cSldViewPr>
  </p:slideViewPr>
  <p:notesTextViewPr>
    <p:cViewPr>
      <p:scale>
        <a:sx n="1" d="1"/>
        <a:sy n="1" d="1"/>
      </p:scale>
      <p:origin x="0" y="0"/>
    </p:cViewPr>
  </p:notesTextViewPr>
  <p:gridSpacing cx="540000" cy="540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A6358-0C2C-4B71-AC31-44EB38AF0DC6}" type="datetimeFigureOut">
              <a:rPr lang="nl-BE" smtClean="0"/>
              <a:t>11/07/2019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F119A-1935-4AC9-8991-571AC13E572B}" type="slidenum">
              <a:rPr lang="nl-BE" smtClean="0"/>
              <a:t>‹nr.›</a:t>
            </a:fld>
            <a:endParaRPr lang="nl-BE"/>
          </a:p>
        </p:txBody>
      </p:sp>
    </p:spTree>
    <p:extLst>
      <p:ext uri="{BB962C8B-B14F-4D97-AF65-F5344CB8AC3E}">
        <p14:creationId xmlns:p14="http://schemas.microsoft.com/office/powerpoint/2010/main" val="146650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993F119A-1935-4AC9-8991-571AC13E572B}" type="slidenum">
              <a:rPr lang="nl-BE" smtClean="0"/>
              <a:t>25</a:t>
            </a:fld>
            <a:endParaRPr lang="nl-BE"/>
          </a:p>
        </p:txBody>
      </p:sp>
    </p:spTree>
    <p:extLst>
      <p:ext uri="{BB962C8B-B14F-4D97-AF65-F5344CB8AC3E}">
        <p14:creationId xmlns:p14="http://schemas.microsoft.com/office/powerpoint/2010/main" val="64384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993F119A-1935-4AC9-8991-571AC13E572B}" type="slidenum">
              <a:rPr lang="nl-BE" smtClean="0"/>
              <a:t>26</a:t>
            </a:fld>
            <a:endParaRPr lang="nl-BE"/>
          </a:p>
        </p:txBody>
      </p:sp>
    </p:spTree>
    <p:extLst>
      <p:ext uri="{BB962C8B-B14F-4D97-AF65-F5344CB8AC3E}">
        <p14:creationId xmlns:p14="http://schemas.microsoft.com/office/powerpoint/2010/main" val="1745345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11-7-2019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708404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p>
        </p:txBody>
      </p:sp>
      <p:sp>
        <p:nvSpPr>
          <p:cNvPr id="5" name="Tijdelijke aanduiding voor datum 4"/>
          <p:cNvSpPr>
            <a:spLocks noGrp="1"/>
          </p:cNvSpPr>
          <p:nvPr>
            <p:ph type="dt" sz="half" idx="10"/>
          </p:nvPr>
        </p:nvSpPr>
        <p:spPr/>
        <p:txBody>
          <a:bodyPr/>
          <a:lstStyle/>
          <a:p>
            <a:fld id="{6C96032C-9AD1-D247-9CAB-5E4294B0AB7E}" type="datetimeFigureOut">
              <a:rPr lang="nl-NL" smtClean="0"/>
              <a:t>11-7-2019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337257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
Tweede niveau
Derde niveau
Vierde niveau
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11-7-2019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05676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
Tweede niveau
Derde niveau
Vierde niveau
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11-7-2019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10359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5951B-D1D1-A24B-A706-EB9612ADB5C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21EB059-B84A-AD4E-9993-2910F2C19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ECBF6E5-8B05-BA42-AC9E-A869CF83893E}"/>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5" name="Tijdelijke aanduiding voor voettekst 4">
            <a:extLst>
              <a:ext uri="{FF2B5EF4-FFF2-40B4-BE49-F238E27FC236}">
                <a16:creationId xmlns:a16="http://schemas.microsoft.com/office/drawing/2014/main" id="{15EF6D5C-2091-FC4D-A38F-F3D36937FBC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471EC8D-421A-AD4A-A1F7-E0AF1BDFBCD4}"/>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3389306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1CA95-4F8F-584D-A765-508DD97F612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A4410BC-9F1E-CD4D-A03B-E4E6377F03AD}"/>
              </a:ext>
            </a:extLst>
          </p:cNvPr>
          <p:cNvSpPr>
            <a:spLocks noGrp="1"/>
          </p:cNvSpPr>
          <p:nvPr>
            <p:ph idx="1"/>
          </p:nvPr>
        </p:nvSpPr>
        <p:spPr/>
        <p:txBody>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3BBCBBF0-375B-FA45-8699-74B990A23B00}"/>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5" name="Tijdelijke aanduiding voor voettekst 4">
            <a:extLst>
              <a:ext uri="{FF2B5EF4-FFF2-40B4-BE49-F238E27FC236}">
                <a16:creationId xmlns:a16="http://schemas.microsoft.com/office/drawing/2014/main" id="{C445F739-B784-E84D-B42F-E857ABAC112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A5F1501-D314-4C45-A8BA-B0D6A08A33A8}"/>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060554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E881B-9747-504C-8271-C5529665159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D19471A-4A14-864F-9963-4986002F6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197F7726-7117-A84A-B801-47E8D0F492B8}"/>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5" name="Tijdelijke aanduiding voor voettekst 4">
            <a:extLst>
              <a:ext uri="{FF2B5EF4-FFF2-40B4-BE49-F238E27FC236}">
                <a16:creationId xmlns:a16="http://schemas.microsoft.com/office/drawing/2014/main" id="{D6BF688B-8B4F-1F42-9808-F2CD8F8BB75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C396AE9-0989-E844-B33F-2151F9208BF3}"/>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384530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CCD48-9E69-1D40-B3A1-723BB59CCEC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C985604-8698-A542-8896-91431ACC5EFC}"/>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56551B4D-5E42-4B49-9035-6A49BCE0317F}"/>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28822F8D-A0CF-9A47-B5F7-67ECEC22C044}"/>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6" name="Tijdelijke aanduiding voor voettekst 5">
            <a:extLst>
              <a:ext uri="{FF2B5EF4-FFF2-40B4-BE49-F238E27FC236}">
                <a16:creationId xmlns:a16="http://schemas.microsoft.com/office/drawing/2014/main" id="{8D15308C-4BEF-5B45-8547-CDB32E69521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32873D0-614F-534A-AEA5-FFE0BCD1C356}"/>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12926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4D420-108B-EC40-8B26-6B31D7B8361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5D34A76-2AEA-784E-BFAB-A51AB58D3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C1C879A6-0A60-234F-A5CA-40BEDE0367FA}"/>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endParaRPr lang="nl-BE"/>
          </a:p>
        </p:txBody>
      </p:sp>
      <p:sp>
        <p:nvSpPr>
          <p:cNvPr id="5" name="Tijdelijke aanduiding voor tekst 4">
            <a:extLst>
              <a:ext uri="{FF2B5EF4-FFF2-40B4-BE49-F238E27FC236}">
                <a16:creationId xmlns:a16="http://schemas.microsoft.com/office/drawing/2014/main" id="{0FF851BF-529A-BC44-BC17-17CD41872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6" name="Tijdelijke aanduiding voor inhoud 5">
            <a:extLst>
              <a:ext uri="{FF2B5EF4-FFF2-40B4-BE49-F238E27FC236}">
                <a16:creationId xmlns:a16="http://schemas.microsoft.com/office/drawing/2014/main" id="{A2A16315-5FE2-5049-983B-31C106484ACC}"/>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endParaRPr lang="nl-BE"/>
          </a:p>
        </p:txBody>
      </p:sp>
      <p:sp>
        <p:nvSpPr>
          <p:cNvPr id="7" name="Tijdelijke aanduiding voor datum 6">
            <a:extLst>
              <a:ext uri="{FF2B5EF4-FFF2-40B4-BE49-F238E27FC236}">
                <a16:creationId xmlns:a16="http://schemas.microsoft.com/office/drawing/2014/main" id="{F5B6EE26-FC4D-1549-AE7C-03C2B86ABEBC}"/>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8" name="Tijdelijke aanduiding voor voettekst 7">
            <a:extLst>
              <a:ext uri="{FF2B5EF4-FFF2-40B4-BE49-F238E27FC236}">
                <a16:creationId xmlns:a16="http://schemas.microsoft.com/office/drawing/2014/main" id="{A3E31498-2838-0E46-929D-80489DE80187}"/>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28EAE50B-1642-6E47-870D-F02AB569E908}"/>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2088860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E6D33-A9CA-2A4B-A188-1191EB3A1C6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CC83D45-1133-074E-BE66-017ECE1F4B26}"/>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4" name="Tijdelijke aanduiding voor voettekst 3">
            <a:extLst>
              <a:ext uri="{FF2B5EF4-FFF2-40B4-BE49-F238E27FC236}">
                <a16:creationId xmlns:a16="http://schemas.microsoft.com/office/drawing/2014/main" id="{87DF207C-AB54-A74D-9CD8-B0AB9FDCEC7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9CF6BA7-D6C9-FF4A-9CEE-69C47C36C683}"/>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176076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CD979EE-C7DF-4343-9A2A-1223DAE48BCA}"/>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3" name="Tijdelijke aanduiding voor voettekst 2">
            <a:extLst>
              <a:ext uri="{FF2B5EF4-FFF2-40B4-BE49-F238E27FC236}">
                <a16:creationId xmlns:a16="http://schemas.microsoft.com/office/drawing/2014/main" id="{9E6226BE-1B49-B54A-AF5B-874A03ABD7E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8BF7509-1D57-074B-A452-28A23CCCC77F}"/>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357158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
Tweede niveau
Derde niveau
Vierde niveau
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11-7-2019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2823121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7AE46-4DC6-2043-BF92-CD9F80EFBA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1F3B947-4B7B-7145-A3B1-352D5971D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endParaRPr lang="nl-BE"/>
          </a:p>
        </p:txBody>
      </p:sp>
      <p:sp>
        <p:nvSpPr>
          <p:cNvPr id="4" name="Tijdelijke aanduiding voor tekst 3">
            <a:extLst>
              <a:ext uri="{FF2B5EF4-FFF2-40B4-BE49-F238E27FC236}">
                <a16:creationId xmlns:a16="http://schemas.microsoft.com/office/drawing/2014/main" id="{40AA7F0F-E81A-D245-8757-79362114C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E3377831-1EE6-4E4F-B67B-547C136FF30E}"/>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6" name="Tijdelijke aanduiding voor voettekst 5">
            <a:extLst>
              <a:ext uri="{FF2B5EF4-FFF2-40B4-BE49-F238E27FC236}">
                <a16:creationId xmlns:a16="http://schemas.microsoft.com/office/drawing/2014/main" id="{11782704-53CF-2540-9736-744AEAEFC26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F2EFBED-BFF8-AC4E-A961-2E6A96CCB9CA}"/>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2187790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6EBA6-124E-CD43-9BEE-60003D8DED3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3DF7887-4850-B74B-963B-7E2DDCC46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F1D66970-E13D-C54A-B48C-55F614082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AE43700C-EF0B-A043-A850-1C1D09E05E26}"/>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6" name="Tijdelijke aanduiding voor voettekst 5">
            <a:extLst>
              <a:ext uri="{FF2B5EF4-FFF2-40B4-BE49-F238E27FC236}">
                <a16:creationId xmlns:a16="http://schemas.microsoft.com/office/drawing/2014/main" id="{6319EE86-3D6B-064A-8CB3-36271D3DD7F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ED946B3-362F-984D-A252-E679BB7E2BA9}"/>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269882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82180-F522-3842-86C4-F1442FAF3F3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10B4B84-1F5D-7F40-867B-0C6B62D17BEA}"/>
              </a:ext>
            </a:extLst>
          </p:cNvPr>
          <p:cNvSpPr>
            <a:spLocks noGrp="1"/>
          </p:cNvSpPr>
          <p:nvPr>
            <p:ph type="body" orient="vert" idx="1"/>
          </p:nvPr>
        </p:nvSpPr>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FF32ABCD-AD9C-B242-8975-863B1CE14686}"/>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5" name="Tijdelijke aanduiding voor voettekst 4">
            <a:extLst>
              <a:ext uri="{FF2B5EF4-FFF2-40B4-BE49-F238E27FC236}">
                <a16:creationId xmlns:a16="http://schemas.microsoft.com/office/drawing/2014/main" id="{892A7959-B427-F845-8B9F-A1C4BCDA03E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1C7593A-7615-9543-AAC6-3BAB63FEC614}"/>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4201014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CD39257-A4F4-3341-B2C3-4009FAAB4942}"/>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1FDCBF8-A9A1-7F49-908F-0099ED46392E}"/>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485CC41C-C4E0-6846-8D7D-6DE45FF186FA}"/>
              </a:ext>
            </a:extLst>
          </p:cNvPr>
          <p:cNvSpPr>
            <a:spLocks noGrp="1"/>
          </p:cNvSpPr>
          <p:nvPr>
            <p:ph type="dt" sz="half" idx="10"/>
          </p:nvPr>
        </p:nvSpPr>
        <p:spPr/>
        <p:txBody>
          <a:bodyPr/>
          <a:lstStyle/>
          <a:p>
            <a:fld id="{AD1F27A4-A627-8E4B-9ECA-612082E29D2B}" type="datetimeFigureOut">
              <a:rPr lang="nl-BE" smtClean="0"/>
              <a:t>11/07/2019</a:t>
            </a:fld>
            <a:endParaRPr lang="nl-BE"/>
          </a:p>
        </p:txBody>
      </p:sp>
      <p:sp>
        <p:nvSpPr>
          <p:cNvPr id="5" name="Tijdelijke aanduiding voor voettekst 4">
            <a:extLst>
              <a:ext uri="{FF2B5EF4-FFF2-40B4-BE49-F238E27FC236}">
                <a16:creationId xmlns:a16="http://schemas.microsoft.com/office/drawing/2014/main" id="{233B384F-93B1-2442-9820-3FFEB38AA52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64E53FD-50E9-B840-BCEA-99F3DCDBB31D}"/>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39696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11-7-2019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2227079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
Tweede niveau
Derde niveau
Vierde niveau
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
Tweede niveau
Derde niveau
Vierde niveau
Vijfde niveau</a:t>
            </a:r>
          </a:p>
        </p:txBody>
      </p:sp>
      <p:sp>
        <p:nvSpPr>
          <p:cNvPr id="5" name="Tijdelijke aanduiding voor datum 4"/>
          <p:cNvSpPr>
            <a:spLocks noGrp="1"/>
          </p:cNvSpPr>
          <p:nvPr>
            <p:ph type="dt" sz="half" idx="10"/>
          </p:nvPr>
        </p:nvSpPr>
        <p:spPr/>
        <p:txBody>
          <a:bodyPr/>
          <a:lstStyle/>
          <a:p>
            <a:fld id="{6C96032C-9AD1-D247-9CAB-5E4294B0AB7E}" type="datetimeFigureOut">
              <a:rPr lang="nl-NL" smtClean="0"/>
              <a:t>11-7-2019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43534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
Tweede niveau
Derde niveau
Vierde niveau
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
Tweede niveau
Derde niveau
Vierde niveau
Vijfde niveau</a:t>
            </a:r>
          </a:p>
        </p:txBody>
      </p:sp>
      <p:sp>
        <p:nvSpPr>
          <p:cNvPr id="7" name="Tijdelijke aanduiding voor datum 6"/>
          <p:cNvSpPr>
            <a:spLocks noGrp="1"/>
          </p:cNvSpPr>
          <p:nvPr>
            <p:ph type="dt" sz="half" idx="10"/>
          </p:nvPr>
        </p:nvSpPr>
        <p:spPr/>
        <p:txBody>
          <a:bodyPr/>
          <a:lstStyle/>
          <a:p>
            <a:fld id="{6C96032C-9AD1-D247-9CAB-5E4294B0AB7E}" type="datetimeFigureOut">
              <a:rPr lang="nl-NL" smtClean="0"/>
              <a:t>11-7-2019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42040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FD60D-02F7-6C47-AF87-6FD7F305D22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1A3C1ED-CE02-5947-80E9-D885F2E15C55}"/>
              </a:ext>
            </a:extLst>
          </p:cNvPr>
          <p:cNvSpPr>
            <a:spLocks noGrp="1"/>
          </p:cNvSpPr>
          <p:nvPr>
            <p:ph type="dt" sz="half" idx="10"/>
          </p:nvPr>
        </p:nvSpPr>
        <p:spPr/>
        <p:txBody>
          <a:bodyPr/>
          <a:lstStyle/>
          <a:p>
            <a:fld id="{6C96032C-9AD1-D247-9CAB-5E4294B0AB7E}" type="datetimeFigureOut">
              <a:rPr lang="nl-NL" smtClean="0"/>
              <a:t>11-7-2019</a:t>
            </a:fld>
            <a:endParaRPr lang="nl-NL"/>
          </a:p>
        </p:txBody>
      </p:sp>
      <p:sp>
        <p:nvSpPr>
          <p:cNvPr id="4" name="Tijdelijke aanduiding voor voettekst 3">
            <a:extLst>
              <a:ext uri="{FF2B5EF4-FFF2-40B4-BE49-F238E27FC236}">
                <a16:creationId xmlns:a16="http://schemas.microsoft.com/office/drawing/2014/main" id="{50632D0C-317E-C545-B444-7AC9AD806F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D90F12A-AB8F-314F-86A6-8A80C3B0AC3E}"/>
              </a:ext>
            </a:extLst>
          </p:cNvPr>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242297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6C96032C-9AD1-D247-9CAB-5E4294B0AB7E}" type="datetimeFigureOut">
              <a:rPr lang="nl-NL" smtClean="0"/>
              <a:t>11-7-2019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412646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C96032C-9AD1-D247-9CAB-5E4294B0AB7E}" type="datetimeFigureOut">
              <a:rPr lang="nl-NL" smtClean="0"/>
              <a:t>11-7-2019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17156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p>
        </p:txBody>
      </p:sp>
      <p:sp>
        <p:nvSpPr>
          <p:cNvPr id="5" name="Tijdelijke aanduiding voor datum 4"/>
          <p:cNvSpPr>
            <a:spLocks noGrp="1"/>
          </p:cNvSpPr>
          <p:nvPr>
            <p:ph type="dt" sz="half" idx="10"/>
          </p:nvPr>
        </p:nvSpPr>
        <p:spPr/>
        <p:txBody>
          <a:bodyPr/>
          <a:lstStyle/>
          <a:p>
            <a:fld id="{6C96032C-9AD1-D247-9CAB-5E4294B0AB7E}" type="datetimeFigureOut">
              <a:rPr lang="nl-NL" smtClean="0"/>
              <a:t>11-7-2019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21693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6032C-9AD1-D247-9CAB-5E4294B0AB7E}" type="datetimeFigureOut">
              <a:rPr lang="nl-NL" smtClean="0"/>
              <a:t>11-7-2019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01869-5768-C544-BEB9-49009D987BC9}" type="slidenum">
              <a:rPr lang="nl-NL" smtClean="0"/>
              <a:t>‹nr.›</a:t>
            </a:fld>
            <a:endParaRPr lang="nl-NL"/>
          </a:p>
        </p:txBody>
      </p:sp>
    </p:spTree>
    <p:extLst>
      <p:ext uri="{BB962C8B-B14F-4D97-AF65-F5344CB8AC3E}">
        <p14:creationId xmlns:p14="http://schemas.microsoft.com/office/powerpoint/2010/main" val="286244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9388" indent="-179388" algn="l" defTabSz="914400" rtl="0" eaLnBrk="1" latinLnBrk="0" hangingPunct="1">
        <a:lnSpc>
          <a:spcPct val="90000"/>
        </a:lnSpc>
        <a:spcBef>
          <a:spcPts val="1000"/>
        </a:spcBef>
        <a:buClr>
          <a:schemeClr val="accent4"/>
        </a:buClr>
        <a:buFont typeface="Arial"/>
        <a:buChar char="•"/>
        <a:defRPr sz="2800" kern="1200">
          <a:solidFill>
            <a:schemeClr val="tx1"/>
          </a:solidFill>
          <a:latin typeface="+mn-lt"/>
          <a:ea typeface="+mn-ea"/>
          <a:cs typeface="+mn-cs"/>
        </a:defRPr>
      </a:lvl1pPr>
      <a:lvl2pPr marL="357188" indent="-177800" algn="l" defTabSz="914400" rtl="0" eaLnBrk="1" latinLnBrk="0" hangingPunct="1">
        <a:lnSpc>
          <a:spcPct val="90000"/>
        </a:lnSpc>
        <a:spcBef>
          <a:spcPts val="500"/>
        </a:spcBef>
        <a:buClr>
          <a:schemeClr val="accent4"/>
        </a:buClr>
        <a:buFont typeface="SunAntwerpen" panose="020B0503050302020204" pitchFamily="34" charset="0"/>
        <a:buChar char="–"/>
        <a:defRPr sz="2400" kern="1200">
          <a:solidFill>
            <a:schemeClr val="tx1"/>
          </a:solidFill>
          <a:latin typeface="+mn-lt"/>
          <a:ea typeface="+mn-ea"/>
          <a:cs typeface="+mn-cs"/>
        </a:defRPr>
      </a:lvl2pPr>
      <a:lvl3pPr marL="536575" indent="-179388"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720725" indent="-18415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898525" indent="-1778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11BF8A2-BF8D-504F-8DA9-6D41474B1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38090A3-ABB9-C44F-94CC-31C2FC526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11644FA1-335C-3546-8EBA-5AA012333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F27A4-A627-8E4B-9ECA-612082E29D2B}" type="datetimeFigureOut">
              <a:rPr lang="nl-BE" smtClean="0"/>
              <a:t>11/07/2019</a:t>
            </a:fld>
            <a:endParaRPr lang="nl-BE"/>
          </a:p>
        </p:txBody>
      </p:sp>
      <p:sp>
        <p:nvSpPr>
          <p:cNvPr id="5" name="Tijdelijke aanduiding voor voettekst 4">
            <a:extLst>
              <a:ext uri="{FF2B5EF4-FFF2-40B4-BE49-F238E27FC236}">
                <a16:creationId xmlns:a16="http://schemas.microsoft.com/office/drawing/2014/main" id="{5901CE90-65BA-344A-B3C9-3FAA91009A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E611F379-909A-C743-B6CA-65C4078AC5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8C529-FEFB-C04C-893D-FAD020636DDB}" type="slidenum">
              <a:rPr lang="nl-BE" smtClean="0"/>
              <a:t>‹nr.›</a:t>
            </a:fld>
            <a:endParaRPr lang="nl-BE"/>
          </a:p>
        </p:txBody>
      </p:sp>
    </p:spTree>
    <p:extLst>
      <p:ext uri="{BB962C8B-B14F-4D97-AF65-F5344CB8AC3E}">
        <p14:creationId xmlns:p14="http://schemas.microsoft.com/office/powerpoint/2010/main" val="12677902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Les_Gelijkheid_Mensenrechten_Jodenvervolging.pptx"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7708" y="-24842"/>
            <a:ext cx="12236334" cy="6967063"/>
          </a:xfrm>
          <a:prstGeom prst="rect">
            <a:avLst/>
          </a:prstGeom>
        </p:spPr>
      </p:pic>
      <p:sp>
        <p:nvSpPr>
          <p:cNvPr id="9" name="Rechthoek 8">
            <a:extLst>
              <a:ext uri="{FF2B5EF4-FFF2-40B4-BE49-F238E27FC236}">
                <a16:creationId xmlns:a16="http://schemas.microsoft.com/office/drawing/2014/main" id="{5BD4EA22-1A91-494E-8A76-00B00EDE7E71}"/>
              </a:ext>
            </a:extLst>
          </p:cNvPr>
          <p:cNvSpPr/>
          <p:nvPr/>
        </p:nvSpPr>
        <p:spPr>
          <a:xfrm>
            <a:off x="-128451" y="-24843"/>
            <a:ext cx="12337077" cy="6967063"/>
          </a:xfrm>
          <a:prstGeom prst="rect">
            <a:avLst/>
          </a:prstGeom>
          <a:solidFill>
            <a:schemeClr val="accent3">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3D0AAC8D-02DA-8D4C-AF87-B5C2D5C1D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78" y="0"/>
            <a:ext cx="1906964" cy="2698595"/>
          </a:xfrm>
          <a:prstGeom prst="rect">
            <a:avLst/>
          </a:prstGeom>
        </p:spPr>
      </p:pic>
      <p:pic>
        <p:nvPicPr>
          <p:cNvPr id="12" name="Afbeelding 11">
            <a:extLst>
              <a:ext uri="{FF2B5EF4-FFF2-40B4-BE49-F238E27FC236}">
                <a16:creationId xmlns:a16="http://schemas.microsoft.com/office/drawing/2014/main" id="{E5695AA1-5BBF-3547-B224-BF610AB64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6996" y="5921959"/>
            <a:ext cx="1013410" cy="1014761"/>
          </a:xfrm>
          <a:prstGeom prst="rect">
            <a:avLst/>
          </a:prstGeom>
        </p:spPr>
      </p:pic>
      <p:pic>
        <p:nvPicPr>
          <p:cNvPr id="13" name="Afbeelding 12">
            <a:extLst>
              <a:ext uri="{FF2B5EF4-FFF2-40B4-BE49-F238E27FC236}">
                <a16:creationId xmlns:a16="http://schemas.microsoft.com/office/drawing/2014/main" id="{B671A530-E4E6-8543-A08D-FFFACA924F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2085" y="5960234"/>
            <a:ext cx="978170" cy="975572"/>
          </a:xfrm>
          <a:prstGeom prst="rect">
            <a:avLst/>
          </a:prstGeom>
        </p:spPr>
      </p:pic>
      <p:sp>
        <p:nvSpPr>
          <p:cNvPr id="10" name="Tekstvak 9"/>
          <p:cNvSpPr txBox="1"/>
          <p:nvPr/>
        </p:nvSpPr>
        <p:spPr>
          <a:xfrm>
            <a:off x="316378" y="3327162"/>
            <a:ext cx="10798175" cy="1569660"/>
          </a:xfrm>
          <a:prstGeom prst="rect">
            <a:avLst/>
          </a:prstGeom>
          <a:noFill/>
        </p:spPr>
        <p:txBody>
          <a:bodyPr wrap="square" rtlCol="0">
            <a:spAutoFit/>
          </a:bodyPr>
          <a:lstStyle/>
          <a:p>
            <a:pPr lvl="0"/>
            <a:r>
              <a:rPr lang="nl-NL" sz="7200" baseline="30000" smtClean="0">
                <a:solidFill>
                  <a:schemeClr val="accent2"/>
                </a:solidFill>
                <a:latin typeface="Antwerpen"/>
              </a:rPr>
              <a:t>Les: Angst</a:t>
            </a:r>
            <a:r>
              <a:rPr lang="nl-NL" sz="7200" baseline="30000" dirty="0">
                <a:solidFill>
                  <a:schemeClr val="accent2"/>
                </a:solidFill>
                <a:latin typeface="Antwerpen"/>
              </a:rPr>
              <a:t>, honger </a:t>
            </a:r>
            <a:br>
              <a:rPr lang="nl-NL" sz="7200" baseline="30000" dirty="0">
                <a:solidFill>
                  <a:schemeClr val="accent2"/>
                </a:solidFill>
                <a:latin typeface="Antwerpen"/>
              </a:rPr>
            </a:br>
            <a:r>
              <a:rPr lang="nl-NL" sz="7200" baseline="30000" dirty="0">
                <a:solidFill>
                  <a:schemeClr val="accent2"/>
                </a:solidFill>
                <a:latin typeface="Antwerpen"/>
              </a:rPr>
              <a:t>en vriendschap</a:t>
            </a: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Eten was zeldzaam tijdens de Tweede Wereldoorlog. Hoe zeldzamer, hoe duurder. Prijzen van eten gingen dan ook omhoog.</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De overheid wilde niet dat mensen die het konden betalen een voorraad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aanlegden en bijvoorbeeld alle melk </a:t>
            </a:r>
            <a:r>
              <a:rPr lang="nl-NL" sz="2400" dirty="0" smtClean="0">
                <a:ea typeface="Calibri" panose="020F0502020204030204" pitchFamily="34" charset="0"/>
                <a:cs typeface="Times New Roman" panose="02020603050405020304" pitchFamily="18" charset="0"/>
              </a:rPr>
              <a:t>uit </a:t>
            </a:r>
            <a:r>
              <a:rPr lang="nl-NL" sz="2400" dirty="0">
                <a:ea typeface="Calibri" panose="020F0502020204030204" pitchFamily="34" charset="0"/>
                <a:cs typeface="Times New Roman" panose="02020603050405020304" pitchFamily="18" charset="0"/>
              </a:rPr>
              <a:t>de winkel kochten.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Iedereen had recht op even veel eten.</a:t>
            </a:r>
          </a:p>
          <a:p>
            <a:r>
              <a:rPr lang="nl-NL" sz="2400" dirty="0">
                <a:ea typeface="Calibri" panose="020F0502020204030204" pitchFamily="34" charset="0"/>
                <a:cs typeface="Times New Roman" panose="02020603050405020304" pitchFamily="18" charset="0"/>
              </a:rPr>
              <a:t> </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Hoe zou de overheid zoiets kunnen oplossen? </a:t>
            </a:r>
          </a:p>
          <a:p>
            <a:pPr>
              <a:buClr>
                <a:schemeClr val="accent2"/>
              </a:buClr>
            </a:pPr>
            <a:endParaRPr lang="nl-NL" sz="2400" dirty="0">
              <a:ea typeface="Calibri" panose="020F0502020204030204" pitchFamily="34" charset="0"/>
              <a:cs typeface="Times New Roman" panose="02020603050405020304" pitchFamily="18" charset="0"/>
            </a:endParaRPr>
          </a:p>
          <a:p>
            <a:pPr>
              <a:buClr>
                <a:schemeClr val="accent2"/>
              </a:buClr>
            </a:pPr>
            <a:r>
              <a:rPr lang="nl-NL" sz="2400" dirty="0" smtClean="0">
                <a:ea typeface="Calibri" panose="020F0502020204030204" pitchFamily="34" charset="0"/>
                <a:cs typeface="Times New Roman" panose="02020603050405020304" pitchFamily="18" charset="0"/>
              </a:rPr>
              <a:t>Denk erover na en bespreek </a:t>
            </a:r>
            <a:r>
              <a:rPr lang="nl-NL" sz="2400" dirty="0">
                <a:ea typeface="Calibri" panose="020F0502020204030204" pitchFamily="34" charset="0"/>
                <a:cs typeface="Times New Roman" panose="02020603050405020304" pitchFamily="18" charset="0"/>
              </a:rPr>
              <a:t>het klassikaal.</a:t>
            </a:r>
          </a:p>
          <a:p>
            <a:endParaRPr lang="nl-NL"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977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Om alles zo eerlijk mogelijk </a:t>
            </a:r>
            <a:r>
              <a:rPr lang="nl-NL" sz="2400" dirty="0" smtClean="0">
                <a:ea typeface="Calibri" panose="020F0502020204030204" pitchFamily="34" charset="0"/>
                <a:cs typeface="Times New Roman" panose="02020603050405020304" pitchFamily="18" charset="0"/>
              </a:rPr>
              <a:t>te verdelen, </a:t>
            </a:r>
            <a:r>
              <a:rPr lang="nl-NL" sz="2400" dirty="0">
                <a:ea typeface="Calibri" panose="020F0502020204030204" pitchFamily="34" charset="0"/>
                <a:cs typeface="Times New Roman" panose="02020603050405020304" pitchFamily="18" charset="0"/>
              </a:rPr>
              <a:t>kreeg iedereen evenveel rantsoeneringszegels* om iets te kopen. 1 rantsoeneringszegel was een bepaalde hoeveelheid van een product waard.</a:t>
            </a:r>
          </a:p>
          <a:p>
            <a:endParaRPr lang="nl-NL" sz="2400" dirty="0">
              <a:ea typeface="Calibri" panose="020F0502020204030204" pitchFamily="34" charset="0"/>
              <a:cs typeface="Times New Roman" panose="02020603050405020304" pitchFamily="18" charset="0"/>
            </a:endParaRPr>
          </a:p>
          <a:p>
            <a:r>
              <a:rPr lang="nl-NL" sz="2400" dirty="0">
                <a:solidFill>
                  <a:schemeClr val="accent2"/>
                </a:solidFill>
                <a:ea typeface="Calibri" panose="020F0502020204030204" pitchFamily="34" charset="0"/>
                <a:cs typeface="Times New Roman" panose="02020603050405020304" pitchFamily="18" charset="0"/>
              </a:rPr>
              <a:t>Voorbeeld:</a:t>
            </a:r>
          </a:p>
          <a:p>
            <a:r>
              <a:rPr lang="nl-NL" sz="2400" dirty="0">
                <a:ea typeface="Calibri" panose="020F0502020204030204" pitchFamily="34" charset="0"/>
                <a:cs typeface="Times New Roman" panose="02020603050405020304" pitchFamily="18" charset="0"/>
              </a:rPr>
              <a:t>Met 1 rantsoeneringszegel voor brood, mocht 1 persoon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een brood van 450 gram per dag kopen.</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Een rantsoeneringszegel was </a:t>
            </a:r>
            <a:r>
              <a:rPr lang="nl-NL" sz="2400" b="1" dirty="0">
                <a:ea typeface="Calibri" panose="020F0502020204030204" pitchFamily="34" charset="0"/>
                <a:cs typeface="Times New Roman" panose="02020603050405020304" pitchFamily="18" charset="0"/>
              </a:rPr>
              <a:t>GEEN</a:t>
            </a:r>
            <a:r>
              <a:rPr lang="nl-NL" sz="2400" dirty="0">
                <a:ea typeface="Calibri" panose="020F0502020204030204" pitchFamily="34" charset="0"/>
                <a:cs typeface="Times New Roman" panose="02020603050405020304" pitchFamily="18" charset="0"/>
              </a:rPr>
              <a:t> betaalmiddel, het gaf alleen </a:t>
            </a:r>
            <a:r>
              <a:rPr lang="nl-NL" sz="2400" b="1" dirty="0">
                <a:ea typeface="Calibri" panose="020F0502020204030204" pitchFamily="34" charset="0"/>
                <a:cs typeface="Times New Roman" panose="02020603050405020304" pitchFamily="18" charset="0"/>
              </a:rPr>
              <a:t>toestemming</a:t>
            </a:r>
            <a:r>
              <a:rPr lang="nl-NL" sz="2400" dirty="0">
                <a:ea typeface="Calibri" panose="020F0502020204030204" pitchFamily="34" charset="0"/>
                <a:cs typeface="Times New Roman" panose="02020603050405020304" pitchFamily="18" charset="0"/>
              </a:rPr>
              <a:t> om het brood te kopen. Je had ook geld nodig om het brood te betalen. </a:t>
            </a:r>
          </a:p>
          <a:p>
            <a:endParaRPr lang="nl-NL" sz="2400" dirty="0">
              <a:ea typeface="Calibri" panose="020F0502020204030204" pitchFamily="34" charset="0"/>
              <a:cs typeface="Times New Roman" panose="02020603050405020304" pitchFamily="18" charset="0"/>
            </a:endParaRPr>
          </a:p>
          <a:p>
            <a:r>
              <a:rPr lang="nl-NL" sz="2000" dirty="0">
                <a:ea typeface="Calibri" panose="020F0502020204030204" pitchFamily="34" charset="0"/>
                <a:cs typeface="Times New Roman" panose="02020603050405020304" pitchFamily="18" charset="0"/>
              </a:rPr>
              <a:t>*Soms wordt deze rantsoeneringszegel ook ‘bon’ genoemd. Sommige mensen kregen wat meer: zwangere vrouwen of mensen met een zwaar beroep, zoals mijnwerkers.</a:t>
            </a:r>
          </a:p>
        </p:txBody>
      </p:sp>
    </p:spTree>
    <p:extLst>
      <p:ext uri="{BB962C8B-B14F-4D97-AF65-F5344CB8AC3E}">
        <p14:creationId xmlns:p14="http://schemas.microsoft.com/office/powerpoint/2010/main" val="3841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Het systeem van rantsoeneringszegels werkte niet goed, er was gewoon niet voldoende eten voor iedereen. En eten </a:t>
            </a:r>
            <a:r>
              <a:rPr lang="nl-NL" sz="2400" dirty="0" smtClean="0">
                <a:ea typeface="Calibri" panose="020F0502020204030204" pitchFamily="34" charset="0"/>
                <a:cs typeface="Times New Roman" panose="02020603050405020304" pitchFamily="18" charset="0"/>
              </a:rPr>
              <a:t>was </a:t>
            </a:r>
            <a:r>
              <a:rPr lang="nl-NL" sz="2400" dirty="0">
                <a:ea typeface="Calibri" panose="020F0502020204030204" pitchFamily="34" charset="0"/>
                <a:cs typeface="Times New Roman" panose="02020603050405020304" pitchFamily="18" charset="0"/>
              </a:rPr>
              <a:t>duur. Op het einde van de oorlog was het gemiddeld 8 keer duurder om te overleven dan in 1939.</a:t>
            </a:r>
          </a:p>
          <a:p>
            <a:endParaRPr lang="nl-NL" sz="2400" dirty="0">
              <a:ea typeface="Calibri" panose="020F0502020204030204" pitchFamily="34" charset="0"/>
              <a:cs typeface="Times New Roman" panose="02020603050405020304" pitchFamily="18" charset="0"/>
            </a:endParaRPr>
          </a:p>
          <a:p>
            <a:r>
              <a:rPr lang="nl-NL" sz="2400" dirty="0" smtClean="0">
                <a:ea typeface="Calibri" panose="020F0502020204030204" pitchFamily="34" charset="0"/>
                <a:cs typeface="Times New Roman" panose="02020603050405020304" pitchFamily="18" charset="0"/>
              </a:rPr>
              <a:t>Maar mensen bleven niet bij de pakken neerzitten…</a:t>
            </a:r>
            <a:endParaRPr lang="nl-NL"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832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926684"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Mensen bedachten creatieve oplossingen.</a:t>
            </a:r>
          </a:p>
          <a:p>
            <a:pPr marL="360363" indent="-360363"/>
            <a:endParaRPr lang="nl-NL" sz="2400" dirty="0">
              <a:ea typeface="Calibri" panose="020F0502020204030204" pitchFamily="34" charset="0"/>
              <a:cs typeface="Times New Roman" panose="02020603050405020304" pitchFamily="18" charset="0"/>
            </a:endParaRPr>
          </a:p>
          <a:p>
            <a:pPr marL="360363" indent="-360363">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Ze gingen zelf eten verbouwen in volkstuintjes.</a:t>
            </a:r>
          </a:p>
          <a:p>
            <a:pPr marL="360363" indent="-360363">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Ze plantten voedsel in parken.</a:t>
            </a:r>
          </a:p>
          <a:p>
            <a:pPr marL="360363" indent="-360363">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Er ontstond een ‘zwarte markt’. </a:t>
            </a:r>
          </a:p>
          <a:p>
            <a:pPr marL="817563" lvl="1" indent="-360363">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Sommige boeren verkochten hun goederen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achter de rug van de bezetter zonder bonnen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en voor veel geld. </a:t>
            </a:r>
          </a:p>
          <a:p>
            <a:pPr marL="817563" lvl="1" indent="-360363">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Smokkelaars regelden allerlei zaken voor wie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het kon betalen.</a:t>
            </a:r>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222"/>
          <a:stretch/>
        </p:blipFill>
        <p:spPr>
          <a:xfrm>
            <a:off x="7244563" y="1813034"/>
            <a:ext cx="4995907" cy="5064362"/>
          </a:xfrm>
          <a:prstGeom prst="rect">
            <a:avLst/>
          </a:prstGeom>
        </p:spPr>
      </p:pic>
      <p:sp>
        <p:nvSpPr>
          <p:cNvPr id="7" name="Rechthoek 6"/>
          <p:cNvSpPr/>
          <p:nvPr/>
        </p:nvSpPr>
        <p:spPr>
          <a:xfrm rot="16200000">
            <a:off x="10960579" y="5451173"/>
            <a:ext cx="2065950" cy="369332"/>
          </a:xfrm>
          <a:prstGeom prst="rect">
            <a:avLst/>
          </a:prstGeom>
        </p:spPr>
        <p:txBody>
          <a:bodyPr wrap="none">
            <a:spAutoFit/>
          </a:bodyPr>
          <a:lstStyle/>
          <a:p>
            <a:r>
              <a:rPr lang="nl-NL" spc="-70" dirty="0">
                <a:solidFill>
                  <a:prstClr val="white"/>
                </a:solidFill>
                <a:ea typeface="Calibri" panose="020F0502020204030204" pitchFamily="34" charset="0"/>
                <a:cs typeface="Times New Roman" panose="02020603050405020304" pitchFamily="18" charset="0"/>
              </a:rPr>
              <a:t>Foto: </a:t>
            </a:r>
            <a:r>
              <a:rPr lang="nl-NL" spc="-70" dirty="0" err="1">
                <a:solidFill>
                  <a:prstClr val="white"/>
                </a:solidFill>
                <a:ea typeface="Calibri" panose="020F0502020204030204" pitchFamily="34" charset="0"/>
                <a:cs typeface="Times New Roman" panose="02020603050405020304" pitchFamily="18" charset="0"/>
              </a:rPr>
              <a:t>Cegesoma</a:t>
            </a:r>
            <a:r>
              <a:rPr lang="nl-NL" spc="-70" dirty="0">
                <a:solidFill>
                  <a:prstClr val="white"/>
                </a:solidFill>
                <a:ea typeface="Calibri" panose="020F0502020204030204" pitchFamily="34" charset="0"/>
                <a:cs typeface="Times New Roman" panose="02020603050405020304" pitchFamily="18" charset="0"/>
              </a:rPr>
              <a:t> 5452</a:t>
            </a:r>
            <a:endParaRPr lang="nl-BE" dirty="0"/>
          </a:p>
        </p:txBody>
      </p:sp>
    </p:spTree>
    <p:extLst>
      <p:ext uri="{BB962C8B-B14F-4D97-AF65-F5344CB8AC3E}">
        <p14:creationId xmlns:p14="http://schemas.microsoft.com/office/powerpoint/2010/main" val="415793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Zou jij als boer veel geld vragen voor jouw producten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ten koste van je medemens die lijdt onder de oorlog? </a:t>
            </a:r>
          </a:p>
          <a:p>
            <a:endParaRPr lang="nl-NL" sz="2400" dirty="0">
              <a:ea typeface="Calibri" panose="020F0502020204030204" pitchFamily="34" charset="0"/>
              <a:cs typeface="Times New Roman" panose="02020603050405020304" pitchFamily="18" charset="0"/>
            </a:endParaRPr>
          </a:p>
          <a:p>
            <a:r>
              <a:rPr lang="nl-NL" sz="2400" dirty="0" smtClean="0">
                <a:ea typeface="Calibri" panose="020F0502020204030204" pitchFamily="34" charset="0"/>
                <a:cs typeface="Times New Roman" panose="02020603050405020304" pitchFamily="18" charset="0"/>
              </a:rPr>
              <a:t>Denk er over na en bespreek </a:t>
            </a:r>
            <a:r>
              <a:rPr lang="nl-NL" sz="2400" dirty="0">
                <a:ea typeface="Calibri" panose="020F0502020204030204" pitchFamily="34" charset="0"/>
                <a:cs typeface="Times New Roman" panose="02020603050405020304" pitchFamily="18" charset="0"/>
              </a:rPr>
              <a:t>het klassikaal.</a:t>
            </a:r>
          </a:p>
        </p:txBody>
      </p:sp>
    </p:spTree>
    <p:extLst>
      <p:ext uri="{BB962C8B-B14F-4D97-AF65-F5344CB8AC3E}">
        <p14:creationId xmlns:p14="http://schemas.microsoft.com/office/powerpoint/2010/main" val="89295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p:txBody>
      </p:sp>
      <p:sp>
        <p:nvSpPr>
          <p:cNvPr id="4" name="Rechthoek 3"/>
          <p:cNvSpPr/>
          <p:nvPr/>
        </p:nvSpPr>
        <p:spPr>
          <a:xfrm>
            <a:off x="0" y="1813034"/>
            <a:ext cx="12191999" cy="5044966"/>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nl-NL" sz="2400" dirty="0"/>
              <a:t>De overheid deed er alles aan om smokkelen tegen te gaan. </a:t>
            </a:r>
            <a:br>
              <a:rPr lang="nl-NL" sz="2400" dirty="0"/>
            </a:br>
            <a:r>
              <a:rPr lang="nl-NL" sz="2400" dirty="0"/>
              <a:t>Helaas lukte dat niet goed. Smokkelaars waren heel vindingrijk. </a:t>
            </a:r>
            <a:br>
              <a:rPr lang="nl-NL" sz="2400" dirty="0"/>
            </a:br>
            <a:r>
              <a:rPr lang="nl-NL" sz="2400" dirty="0"/>
              <a:t>De Antwerpse Elza Verhelst was 10 jaar toen de oorlog begon. </a:t>
            </a:r>
            <a:br>
              <a:rPr lang="nl-NL" sz="2400" dirty="0"/>
            </a:br>
            <a:r>
              <a:rPr lang="nl-NL" sz="2400" dirty="0"/>
              <a:t>Ze herinnert zich het verhaal van de slager uit de buurt en de koe met 2 koppen.</a:t>
            </a:r>
          </a:p>
          <a:p>
            <a:pPr algn="ctr"/>
            <a:endParaRPr lang="nl-NL" sz="2400" dirty="0"/>
          </a:p>
          <a:p>
            <a:pPr algn="ctr"/>
            <a:r>
              <a:rPr lang="nl-NL" sz="2400" dirty="0" smtClean="0"/>
              <a:t>“Duitse bezetter sloeg de koeien aan voor de soldaten. Op een dag had </a:t>
            </a:r>
            <a:r>
              <a:rPr lang="nl-NL" sz="2400" dirty="0"/>
              <a:t>e</a:t>
            </a:r>
            <a:r>
              <a:rPr lang="nl-NL" sz="2400" dirty="0" smtClean="0"/>
              <a:t>en </a:t>
            </a:r>
            <a:r>
              <a:rPr lang="nl-NL" sz="2400" dirty="0"/>
              <a:t>slager </a:t>
            </a:r>
            <a:r>
              <a:rPr lang="nl-NL" sz="2400" dirty="0" smtClean="0"/>
              <a:t>koeien </a:t>
            </a:r>
            <a:r>
              <a:rPr lang="nl-NL" sz="2400" dirty="0"/>
              <a:t>geslacht. </a:t>
            </a:r>
            <a:r>
              <a:rPr lang="nl-NL" sz="2400" dirty="0" smtClean="0"/>
              <a:t>Iemand </a:t>
            </a:r>
            <a:r>
              <a:rPr lang="nl-NL" sz="2400" dirty="0"/>
              <a:t>had een karkas meegenomen/gestolen, maar had de kop achtergelaten. </a:t>
            </a:r>
            <a:br>
              <a:rPr lang="nl-NL" sz="2400" dirty="0"/>
            </a:br>
            <a:r>
              <a:rPr lang="nl-NL" sz="2400" dirty="0"/>
              <a:t>Toen Duitse soldaten op controle kwamen, ontdekten ze dat er een kop te veel was en een lichaam te weinig. Als antwoord kregen ze te horen dat een van de koeien 2 koppen had. Natuurlijk geloofden de soldaten dat verhaal niet en eisten het karkas terug</a:t>
            </a:r>
            <a:r>
              <a:rPr lang="nl-NL" sz="2400" dirty="0" smtClean="0"/>
              <a:t>.”</a:t>
            </a:r>
            <a:endParaRPr lang="nl-NL" sz="2400" dirty="0"/>
          </a:p>
        </p:txBody>
      </p:sp>
    </p:spTree>
    <p:extLst>
      <p:ext uri="{BB962C8B-B14F-4D97-AF65-F5344CB8AC3E}">
        <p14:creationId xmlns:p14="http://schemas.microsoft.com/office/powerpoint/2010/main" val="345570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p:txBody>
      </p:sp>
      <p:sp>
        <p:nvSpPr>
          <p:cNvPr id="4" name="Rechthoek 3"/>
          <p:cNvSpPr/>
          <p:nvPr/>
        </p:nvSpPr>
        <p:spPr>
          <a:xfrm>
            <a:off x="0" y="1813034"/>
            <a:ext cx="12191999" cy="5044966"/>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nchorCtr="0"/>
          <a:lstStyle/>
          <a:p>
            <a:pPr algn="ctr"/>
            <a:r>
              <a:rPr lang="nl-NL" sz="2400" dirty="0" smtClean="0"/>
              <a:t>Mensen hielpen elkaar ook.</a:t>
            </a:r>
            <a:endParaRPr lang="nl-NL" sz="2400" dirty="0"/>
          </a:p>
          <a:p>
            <a:pPr algn="ctr"/>
            <a:endParaRPr lang="nl-NL" sz="2400" dirty="0"/>
          </a:p>
          <a:p>
            <a:pPr algn="ctr"/>
            <a:r>
              <a:rPr lang="nl-NL" sz="2400" b="1" dirty="0" err="1"/>
              <a:t>Boerenhulp</a:t>
            </a:r>
            <a:r>
              <a:rPr lang="nl-NL" sz="2400" dirty="0"/>
              <a:t>: </a:t>
            </a:r>
          </a:p>
          <a:p>
            <a:pPr algn="ctr"/>
            <a:r>
              <a:rPr lang="nl-NL" sz="2400" dirty="0"/>
              <a:t>Sommige boeren lieten verzwakte stadskinderen op hun boerderij aansterken. </a:t>
            </a:r>
          </a:p>
          <a:p>
            <a:pPr algn="ctr"/>
            <a:r>
              <a:rPr lang="nl-NL" sz="2400" b="1" dirty="0"/>
              <a:t>Winterhulp</a:t>
            </a:r>
            <a:r>
              <a:rPr lang="nl-NL" sz="2400" dirty="0"/>
              <a:t>:</a:t>
            </a:r>
          </a:p>
          <a:p>
            <a:pPr algn="ctr"/>
            <a:r>
              <a:rPr lang="nl-NL" sz="2400" dirty="0" err="1"/>
              <a:t>Regine</a:t>
            </a:r>
            <a:r>
              <a:rPr lang="nl-NL" sz="2400" dirty="0"/>
              <a:t> Beer vertelt over de hulp die zij kreeg.</a:t>
            </a:r>
          </a:p>
        </p:txBody>
      </p:sp>
      <p:pic>
        <p:nvPicPr>
          <p:cNvPr id="5" name="Boterham bij directric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19575" y="4114800"/>
            <a:ext cx="3752850" cy="2743200"/>
          </a:xfrm>
          <a:prstGeom prst="rect">
            <a:avLst/>
          </a:prstGeom>
        </p:spPr>
      </p:pic>
      <p:grpSp>
        <p:nvGrpSpPr>
          <p:cNvPr id="7" name="Groep 6"/>
          <p:cNvGrpSpPr/>
          <p:nvPr/>
        </p:nvGrpSpPr>
        <p:grpSpPr>
          <a:xfrm>
            <a:off x="5643113" y="5036400"/>
            <a:ext cx="900000" cy="900000"/>
            <a:chOff x="5643113" y="4561555"/>
            <a:chExt cx="900000" cy="900000"/>
          </a:xfrm>
        </p:grpSpPr>
        <p:sp>
          <p:nvSpPr>
            <p:cNvPr id="8" name="Ovaal 7"/>
            <p:cNvSpPr/>
            <p:nvPr/>
          </p:nvSpPr>
          <p:spPr>
            <a:xfrm>
              <a:off x="5643113" y="4561555"/>
              <a:ext cx="900000" cy="9000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Gelijkbenige driehoek 8"/>
            <p:cNvSpPr/>
            <p:nvPr/>
          </p:nvSpPr>
          <p:spPr>
            <a:xfrm rot="5400000">
              <a:off x="5871754" y="4743767"/>
              <a:ext cx="600892" cy="535577"/>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94939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De nazi’s </a:t>
            </a:r>
            <a:r>
              <a:rPr lang="nl-NL" sz="2400" dirty="0" smtClean="0">
                <a:ea typeface="Calibri" panose="020F0502020204030204" pitchFamily="34" charset="0"/>
                <a:cs typeface="Times New Roman" panose="02020603050405020304" pitchFamily="18" charset="0"/>
              </a:rPr>
              <a:t>wilden </a:t>
            </a:r>
            <a:r>
              <a:rPr lang="nl-NL" sz="2400" dirty="0">
                <a:ea typeface="Calibri" panose="020F0502020204030204" pitchFamily="34" charset="0"/>
                <a:cs typeface="Times New Roman" panose="02020603050405020304" pitchFamily="18" charset="0"/>
              </a:rPr>
              <a:t>geen ‘minderwaardige’ mensen in hun nieuwe rijk en </a:t>
            </a:r>
            <a:r>
              <a:rPr lang="nl-NL" sz="2400" dirty="0" smtClean="0">
                <a:ea typeface="Calibri" panose="020F0502020204030204" pitchFamily="34" charset="0"/>
                <a:cs typeface="Times New Roman" panose="02020603050405020304" pitchFamily="18" charset="0"/>
              </a:rPr>
              <a:t>duldden </a:t>
            </a:r>
            <a:r>
              <a:rPr lang="nl-NL" sz="2400" dirty="0">
                <a:ea typeface="Calibri" panose="020F0502020204030204" pitchFamily="34" charset="0"/>
                <a:cs typeface="Times New Roman" panose="02020603050405020304" pitchFamily="18" charset="0"/>
              </a:rPr>
              <a:t>ook geen tegenstand. De Duitse dictatuur** </a:t>
            </a:r>
            <a:r>
              <a:rPr lang="nl-NL" sz="2400" dirty="0" smtClean="0">
                <a:ea typeface="Calibri" panose="020F0502020204030204" pitchFamily="34" charset="0"/>
                <a:cs typeface="Times New Roman" panose="02020603050405020304" pitchFamily="18" charset="0"/>
              </a:rPr>
              <a:t>maakte </a:t>
            </a:r>
            <a:r>
              <a:rPr lang="nl-NL" sz="2400" dirty="0">
                <a:ea typeface="Calibri" panose="020F0502020204030204" pitchFamily="34" charset="0"/>
                <a:cs typeface="Times New Roman" panose="02020603050405020304" pitchFamily="18" charset="0"/>
              </a:rPr>
              <a:t>van Antwerpen een onveilige plek voor deze zogenoemde ‘</a:t>
            </a:r>
            <a:r>
              <a:rPr lang="nl-NL" sz="2400" dirty="0" err="1">
                <a:ea typeface="Calibri" panose="020F0502020204030204" pitchFamily="34" charset="0"/>
                <a:cs typeface="Times New Roman" panose="02020603050405020304" pitchFamily="18" charset="0"/>
              </a:rPr>
              <a:t>rijksvijanden</a:t>
            </a:r>
            <a:r>
              <a:rPr lang="nl-NL" sz="2400" dirty="0" smtClean="0">
                <a:ea typeface="Calibri" panose="020F0502020204030204" pitchFamily="34" charset="0"/>
                <a:cs typeface="Times New Roman" panose="02020603050405020304" pitchFamily="18" charset="0"/>
              </a:rPr>
              <a:t>’:</a:t>
            </a:r>
            <a:endParaRPr lang="nl-NL" sz="2400" dirty="0">
              <a:ea typeface="Calibri" panose="020F0502020204030204" pitchFamily="34" charset="0"/>
              <a:cs typeface="Times New Roman" panose="02020603050405020304" pitchFamily="18" charset="0"/>
            </a:endParaRP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Joden (volwassenen EN kinderen</a:t>
            </a:r>
            <a:r>
              <a:rPr lang="nl-NL" sz="2400" dirty="0" smtClean="0">
                <a:ea typeface="Calibri" panose="020F0502020204030204" pitchFamily="34" charset="0"/>
                <a:cs typeface="Times New Roman" panose="02020603050405020304" pitchFamily="18" charset="0"/>
              </a:rPr>
              <a:t>);</a:t>
            </a:r>
            <a:endParaRPr lang="nl-NL" sz="2400" dirty="0">
              <a:ea typeface="Calibri" panose="020F0502020204030204" pitchFamily="34" charset="0"/>
              <a:cs typeface="Times New Roman" panose="02020603050405020304" pitchFamily="18" charset="0"/>
            </a:endParaRP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t</a:t>
            </a:r>
            <a:r>
              <a:rPr lang="nl-NL" sz="2400" dirty="0" smtClean="0">
                <a:ea typeface="Calibri" panose="020F0502020204030204" pitchFamily="34" charset="0"/>
                <a:cs typeface="Times New Roman" panose="02020603050405020304" pitchFamily="18" charset="0"/>
              </a:rPr>
              <a:t>egenstanders </a:t>
            </a:r>
            <a:r>
              <a:rPr lang="nl-NL" sz="2400" dirty="0">
                <a:ea typeface="Calibri" panose="020F0502020204030204" pitchFamily="34" charset="0"/>
                <a:cs typeface="Times New Roman" panose="02020603050405020304" pitchFamily="18" charset="0"/>
              </a:rPr>
              <a:t>van de </a:t>
            </a:r>
            <a:r>
              <a:rPr lang="nl-NL" sz="2400" dirty="0" smtClean="0">
                <a:ea typeface="Calibri" panose="020F0502020204030204" pitchFamily="34" charset="0"/>
                <a:cs typeface="Times New Roman" panose="02020603050405020304" pitchFamily="18" charset="0"/>
              </a:rPr>
              <a:t>nazi’s;</a:t>
            </a:r>
            <a:endParaRPr lang="nl-NL" sz="2400" dirty="0">
              <a:ea typeface="Calibri" panose="020F0502020204030204" pitchFamily="34" charset="0"/>
              <a:cs typeface="Times New Roman" panose="02020603050405020304" pitchFamily="18" charset="0"/>
            </a:endParaRP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a:t>
            </a:r>
            <a:r>
              <a:rPr lang="nl-NL" sz="2400" dirty="0" smtClean="0">
                <a:ea typeface="Calibri" panose="020F0502020204030204" pitchFamily="34" charset="0"/>
                <a:cs typeface="Times New Roman" panose="02020603050405020304" pitchFamily="18" charset="0"/>
              </a:rPr>
              <a:t>olebi’s</a:t>
            </a:r>
            <a:r>
              <a:rPr lang="nl-NL" sz="2400" dirty="0">
                <a:ea typeface="Calibri" panose="020F0502020204030204" pitchFamily="34" charset="0"/>
                <a:cs typeface="Times New Roman" panose="02020603050405020304" pitchFamily="18" charset="0"/>
              </a:rPr>
              <a:t>, mensen met een beperking, ‘zigeuners’ (Roma en </a:t>
            </a:r>
            <a:r>
              <a:rPr lang="nl-NL" sz="2400" dirty="0" err="1" smtClean="0">
                <a:ea typeface="Calibri" panose="020F0502020204030204" pitchFamily="34" charset="0"/>
                <a:cs typeface="Times New Roman" panose="02020603050405020304" pitchFamily="18" charset="0"/>
              </a:rPr>
              <a:t>Sinti</a:t>
            </a:r>
            <a:r>
              <a:rPr lang="nl-NL" sz="2400" dirty="0" smtClean="0">
                <a:ea typeface="Calibri" panose="020F0502020204030204" pitchFamily="34" charset="0"/>
                <a:cs typeface="Times New Roman" panose="02020603050405020304" pitchFamily="18" charset="0"/>
              </a:rPr>
              <a:t>), </a:t>
            </a:r>
            <a:r>
              <a:rPr lang="nl-NL" sz="2400" dirty="0">
                <a:ea typeface="Calibri" panose="020F0502020204030204" pitchFamily="34" charset="0"/>
                <a:cs typeface="Times New Roman" panose="02020603050405020304" pitchFamily="18" charset="0"/>
              </a:rPr>
              <a:t>…</a:t>
            </a:r>
          </a:p>
          <a:p>
            <a:endParaRPr lang="nl-NL" sz="2400" dirty="0">
              <a:ea typeface="Calibri" panose="020F0502020204030204" pitchFamily="34" charset="0"/>
              <a:cs typeface="Times New Roman" panose="02020603050405020304" pitchFamily="18" charset="0"/>
            </a:endParaRPr>
          </a:p>
          <a:p>
            <a:endParaRPr lang="nl-NL" sz="2000" dirty="0">
              <a:ea typeface="Calibri" panose="020F0502020204030204" pitchFamily="34" charset="0"/>
              <a:cs typeface="Times New Roman" panose="02020603050405020304" pitchFamily="18" charset="0"/>
            </a:endParaRPr>
          </a:p>
          <a:p>
            <a:r>
              <a:rPr lang="nl-NL" sz="2000" dirty="0">
                <a:ea typeface="Calibri" panose="020F0502020204030204" pitchFamily="34" charset="0"/>
                <a:cs typeface="Times New Roman" panose="02020603050405020304" pitchFamily="18" charset="0"/>
              </a:rPr>
              <a:t>* Meer informatie over het verloop van de Jodenvervolging, vind je in deze les:</a:t>
            </a:r>
          </a:p>
          <a:p>
            <a:endParaRPr lang="nl-NL" sz="2000" dirty="0">
              <a:ea typeface="Calibri" panose="020F0502020204030204" pitchFamily="34" charset="0"/>
              <a:cs typeface="Times New Roman" panose="02020603050405020304" pitchFamily="18" charset="0"/>
            </a:endParaRPr>
          </a:p>
          <a:p>
            <a:r>
              <a:rPr lang="nl-NL" sz="2000" dirty="0">
                <a:ea typeface="Calibri" panose="020F0502020204030204" pitchFamily="34" charset="0"/>
                <a:cs typeface="Times New Roman" panose="02020603050405020304" pitchFamily="18" charset="0"/>
              </a:rPr>
              <a:t>** Dictatuur: alleenheerschappij van een dictator die wil dat iedereen op dezelfde manier denkt als hij. Vaak heeft een dictator niet het beste voor met zijn bevolking, alleen met zichzelf.</a:t>
            </a:r>
          </a:p>
        </p:txBody>
      </p:sp>
      <p:pic>
        <p:nvPicPr>
          <p:cNvPr id="3" name="Afbeelding 2">
            <a:hlinkClick r:id="rId2" action="ppaction://hlinkpres?slideindex=1&amp;slidetit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4591" y="4970517"/>
            <a:ext cx="771000" cy="666000"/>
          </a:xfrm>
          <a:prstGeom prst="rect">
            <a:avLst/>
          </a:prstGeom>
        </p:spPr>
      </p:pic>
    </p:spTree>
    <p:extLst>
      <p:ext uri="{BB962C8B-B14F-4D97-AF65-F5344CB8AC3E}">
        <p14:creationId xmlns:p14="http://schemas.microsoft.com/office/powerpoint/2010/main" val="13600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2"/>
                </a:solidFill>
                <a:latin typeface="+mj-lt"/>
                <a:ea typeface="Calibri" panose="020F0502020204030204" pitchFamily="34" charset="0"/>
                <a:cs typeface="Times New Roman" panose="02020603050405020304" pitchFamily="18" charset="0"/>
              </a:rPr>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Bespreek deze vragen klassikaal.</a:t>
            </a:r>
          </a:p>
          <a:p>
            <a:endParaRPr lang="nl-NL" sz="2400" dirty="0">
              <a:ea typeface="Calibri" panose="020F0502020204030204" pitchFamily="34" charset="0"/>
              <a:cs typeface="Times New Roman" panose="02020603050405020304" pitchFamily="18" charset="0"/>
            </a:endParaRP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Ben jij bang voor bepaalde machthebbers (leiders, mensen in uniform…)? </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Hoe komt dat? </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Waarvoor ben je precies bang? </a:t>
            </a:r>
          </a:p>
          <a:p>
            <a:pPr>
              <a:buClr>
                <a:schemeClr val="accent2"/>
              </a:buClr>
            </a:pP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Als je bang bent:</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Wie/wat helpt jou minder bang te zijn?</a:t>
            </a:r>
          </a:p>
          <a:p>
            <a:pPr marL="342900" indent="-342900">
              <a:buClr>
                <a:schemeClr val="accent2"/>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42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p:txBody>
      </p:sp>
      <p:sp>
        <p:nvSpPr>
          <p:cNvPr id="4" name="Rechthoek 3"/>
          <p:cNvSpPr/>
          <p:nvPr/>
        </p:nvSpPr>
        <p:spPr>
          <a:xfrm>
            <a:off x="0" y="1813034"/>
            <a:ext cx="12191999" cy="5044966"/>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nchorCtr="0"/>
          <a:lstStyle/>
          <a:p>
            <a:pPr algn="ctr"/>
            <a:endParaRPr lang="nl-NL" sz="2400" dirty="0"/>
          </a:p>
          <a:p>
            <a:pPr algn="ctr"/>
            <a:r>
              <a:rPr lang="nl-NL" sz="2400" dirty="0"/>
              <a:t>Veel kinderen begrepen niet precies wat er allemaal gebeurde </a:t>
            </a:r>
            <a:br>
              <a:rPr lang="nl-NL" sz="2400" dirty="0"/>
            </a:br>
            <a:r>
              <a:rPr lang="nl-NL" sz="2400" dirty="0"/>
              <a:t>tijdens de Tweede Wereldoorlog. Ze volgden de volwassenen die hen </a:t>
            </a:r>
            <a:r>
              <a:rPr lang="nl-NL" sz="2400" dirty="0" smtClean="0"/>
              <a:t>omringden</a:t>
            </a:r>
            <a:r>
              <a:rPr lang="nl-NL" sz="2400" dirty="0"/>
              <a:t>. </a:t>
            </a:r>
            <a:br>
              <a:rPr lang="nl-NL" sz="2400" dirty="0"/>
            </a:br>
            <a:r>
              <a:rPr lang="nl-NL" sz="2400" dirty="0"/>
              <a:t>Als ze bang waren, hielpen familie en vrienden hen die angst te overwinnen.</a:t>
            </a:r>
          </a:p>
        </p:txBody>
      </p:sp>
      <p:pic>
        <p:nvPicPr>
          <p:cNvPr id="8" name="Florrek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r="2736"/>
          <a:stretch/>
        </p:blipFill>
        <p:spPr>
          <a:xfrm>
            <a:off x="4270924" y="3639955"/>
            <a:ext cx="3650151" cy="2743200"/>
          </a:xfrm>
          <a:prstGeom prst="rect">
            <a:avLst/>
          </a:prstGeom>
        </p:spPr>
      </p:pic>
      <p:grpSp>
        <p:nvGrpSpPr>
          <p:cNvPr id="7" name="Groep 6"/>
          <p:cNvGrpSpPr/>
          <p:nvPr/>
        </p:nvGrpSpPr>
        <p:grpSpPr>
          <a:xfrm>
            <a:off x="5643113" y="4561555"/>
            <a:ext cx="900000" cy="900000"/>
            <a:chOff x="5643113" y="4561555"/>
            <a:chExt cx="900000" cy="900000"/>
          </a:xfrm>
        </p:grpSpPr>
        <p:sp>
          <p:nvSpPr>
            <p:cNvPr id="5" name="Ovaal 4"/>
            <p:cNvSpPr/>
            <p:nvPr/>
          </p:nvSpPr>
          <p:spPr>
            <a:xfrm>
              <a:off x="5643113" y="4561555"/>
              <a:ext cx="900000" cy="9000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Gelijkbenige driehoek 5"/>
            <p:cNvSpPr/>
            <p:nvPr/>
          </p:nvSpPr>
          <p:spPr>
            <a:xfrm rot="5400000">
              <a:off x="5871754" y="4743767"/>
              <a:ext cx="600892" cy="535577"/>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76539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7708" y="-24842"/>
            <a:ext cx="12236334" cy="6967063"/>
          </a:xfrm>
          <a:prstGeom prst="rect">
            <a:avLst/>
          </a:prstGeom>
        </p:spPr>
      </p:pic>
      <p:sp>
        <p:nvSpPr>
          <p:cNvPr id="10" name="Tekstvak 9"/>
          <p:cNvSpPr txBox="1"/>
          <p:nvPr/>
        </p:nvSpPr>
        <p:spPr>
          <a:xfrm>
            <a:off x="695324" y="1395621"/>
            <a:ext cx="10804525" cy="3046988"/>
          </a:xfrm>
          <a:prstGeom prst="rect">
            <a:avLst/>
          </a:prstGeom>
          <a:noFill/>
        </p:spPr>
        <p:txBody>
          <a:bodyPr wrap="square" rtlCol="0">
            <a:spAutoFit/>
          </a:bodyPr>
          <a:lstStyle/>
          <a:p>
            <a:pPr algn="ctr"/>
            <a:r>
              <a:rPr lang="nl-NL" sz="7200" baseline="30000" dirty="0">
                <a:solidFill>
                  <a:schemeClr val="accent3"/>
                </a:solidFill>
                <a:latin typeface="+mj-lt"/>
              </a:rPr>
              <a:t>Benodigdheden: </a:t>
            </a:r>
          </a:p>
          <a:p>
            <a:pPr algn="ctr"/>
            <a:endParaRPr lang="nl-NL" sz="3600" baseline="30000" dirty="0">
              <a:solidFill>
                <a:schemeClr val="tx2"/>
              </a:solidFill>
              <a:latin typeface="+mj-lt"/>
            </a:endParaRPr>
          </a:p>
          <a:p>
            <a:pPr algn="ctr"/>
            <a:r>
              <a:rPr lang="nl-NL" sz="3600" baseline="30000" dirty="0">
                <a:solidFill>
                  <a:schemeClr val="tx2"/>
                </a:solidFill>
                <a:latin typeface="+mj-lt"/>
              </a:rPr>
              <a:t>Schrijfgerei</a:t>
            </a:r>
          </a:p>
          <a:p>
            <a:pPr algn="ctr"/>
            <a:endParaRPr lang="nl-NL" sz="3600" baseline="30000" dirty="0">
              <a:solidFill>
                <a:schemeClr val="tx2"/>
              </a:solidFill>
              <a:latin typeface="+mj-lt"/>
            </a:endParaRPr>
          </a:p>
          <a:p>
            <a:pPr algn="ctr"/>
            <a:r>
              <a:rPr lang="nl-NL" sz="3600" baseline="30000" dirty="0">
                <a:solidFill>
                  <a:schemeClr val="tx2"/>
                </a:solidFill>
                <a:latin typeface="+mj-lt"/>
              </a:rPr>
              <a:t>Papier</a:t>
            </a:r>
          </a:p>
          <a:p>
            <a:pPr algn="ctr"/>
            <a:endParaRPr lang="nl-NL" sz="3600" baseline="30000" dirty="0">
              <a:solidFill>
                <a:schemeClr val="tx2"/>
              </a:solidFill>
              <a:latin typeface="+mj-lt"/>
            </a:endParaRPr>
          </a:p>
          <a:p>
            <a:pPr algn="ctr"/>
            <a:r>
              <a:rPr lang="nl-NL" sz="3600" baseline="30000" dirty="0">
                <a:solidFill>
                  <a:schemeClr val="tx2"/>
                </a:solidFill>
                <a:latin typeface="+mj-lt"/>
              </a:rPr>
              <a:t>Plakbriefjes</a:t>
            </a:r>
          </a:p>
        </p:txBody>
      </p:sp>
    </p:spTree>
    <p:extLst>
      <p:ext uri="{BB962C8B-B14F-4D97-AF65-F5344CB8AC3E}">
        <p14:creationId xmlns:p14="http://schemas.microsoft.com/office/powerpoint/2010/main" val="157434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096000" y="728662"/>
            <a:ext cx="5397500"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Vriendschap helpt ook Lucie Kappel.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Lucie is geboren op 3 maart 1927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en heeft een tweelingzus, Joanne.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Lucie gaat op het Koninklijk Atheneum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in Antwerpen naar school. Lucie is Joods.</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 y="-1189"/>
            <a:ext cx="5384102" cy="6858000"/>
          </a:xfrm>
          <a:prstGeom prst="rect">
            <a:avLst/>
          </a:prstGeom>
        </p:spPr>
      </p:pic>
      <p:sp>
        <p:nvSpPr>
          <p:cNvPr id="7" name="Rechthoek 6"/>
          <p:cNvSpPr/>
          <p:nvPr/>
        </p:nvSpPr>
        <p:spPr>
          <a:xfrm rot="16200000">
            <a:off x="-801358" y="5486118"/>
            <a:ext cx="1996059" cy="369332"/>
          </a:xfrm>
          <a:prstGeom prst="rect">
            <a:avLst/>
          </a:prstGeom>
        </p:spPr>
        <p:txBody>
          <a:bodyPr wrap="none">
            <a:spAutoFit/>
          </a:bodyPr>
          <a:lstStyle/>
          <a:p>
            <a:r>
              <a:rPr lang="nl-NL" spc="-70" dirty="0">
                <a:solidFill>
                  <a:prstClr val="white"/>
                </a:solidFill>
                <a:ea typeface="Calibri" panose="020F0502020204030204" pitchFamily="34" charset="0"/>
                <a:cs typeface="Times New Roman" panose="02020603050405020304" pitchFamily="18" charset="0"/>
              </a:rPr>
              <a:t>Foto: Kazerne </a:t>
            </a:r>
            <a:r>
              <a:rPr lang="nl-NL" spc="-70" dirty="0" err="1">
                <a:solidFill>
                  <a:prstClr val="white"/>
                </a:solidFill>
                <a:ea typeface="Calibri" panose="020F0502020204030204" pitchFamily="34" charset="0"/>
                <a:cs typeface="Times New Roman" panose="02020603050405020304" pitchFamily="18" charset="0"/>
              </a:rPr>
              <a:t>Dossin</a:t>
            </a:r>
            <a:endParaRPr lang="nl-BE" dirty="0"/>
          </a:p>
        </p:txBody>
      </p:sp>
    </p:spTree>
    <p:extLst>
      <p:ext uri="{BB962C8B-B14F-4D97-AF65-F5344CB8AC3E}">
        <p14:creationId xmlns:p14="http://schemas.microsoft.com/office/powerpoint/2010/main" val="355395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Op een dag </a:t>
            </a:r>
            <a:r>
              <a:rPr lang="nl-NL" sz="2400" dirty="0" smtClean="0">
                <a:ea typeface="Calibri" panose="020F0502020204030204" pitchFamily="34" charset="0"/>
                <a:cs typeface="Times New Roman" panose="02020603050405020304" pitchFamily="18" charset="0"/>
              </a:rPr>
              <a:t>kreeg </a:t>
            </a:r>
            <a:r>
              <a:rPr lang="nl-NL" sz="2400" dirty="0">
                <a:ea typeface="Calibri" panose="020F0502020204030204" pitchFamily="34" charset="0"/>
                <a:cs typeface="Times New Roman" panose="02020603050405020304" pitchFamily="18" charset="0"/>
              </a:rPr>
              <a:t>Lucie een poëziealbum.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Haar papa schreef dit stukje in het Frans.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Lees het samen en probeer te vertalen,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of ga naar de volgende </a:t>
            </a:r>
            <a:r>
              <a:rPr lang="nl-NL" sz="2400" dirty="0" smtClean="0">
                <a:ea typeface="Calibri" panose="020F0502020204030204" pitchFamily="34" charset="0"/>
                <a:cs typeface="Times New Roman" panose="02020603050405020304" pitchFamily="18" charset="0"/>
              </a:rPr>
              <a:t>slide voor de vertaling.</a:t>
            </a:r>
            <a:endParaRPr lang="nl-NL" sz="2400" dirty="0">
              <a:ea typeface="Calibri" panose="020F0502020204030204" pitchFamily="34" charset="0"/>
              <a:cs typeface="Times New Roman" panose="02020603050405020304" pitchFamily="18" charset="0"/>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78596" y="1184115"/>
            <a:ext cx="4792237" cy="5621449"/>
          </a:xfrm>
          <a:prstGeom prst="rect">
            <a:avLst/>
          </a:prstGeom>
        </p:spPr>
      </p:pic>
      <p:sp>
        <p:nvSpPr>
          <p:cNvPr id="9" name="Rechthoek 8"/>
          <p:cNvSpPr/>
          <p:nvPr/>
        </p:nvSpPr>
        <p:spPr>
          <a:xfrm rot="16200000">
            <a:off x="10660055" y="5580712"/>
            <a:ext cx="1996059" cy="369332"/>
          </a:xfrm>
          <a:prstGeom prst="rect">
            <a:avLst/>
          </a:prstGeom>
        </p:spPr>
        <p:txBody>
          <a:bodyPr wrap="none">
            <a:spAutoFit/>
          </a:bodyPr>
          <a:lstStyle/>
          <a:p>
            <a:r>
              <a:rPr lang="nl-NL" spc="-70" dirty="0">
                <a:solidFill>
                  <a:schemeClr val="bg1">
                    <a:lumMod val="65000"/>
                  </a:schemeClr>
                </a:solidFill>
                <a:ea typeface="Calibri" panose="020F0502020204030204" pitchFamily="34" charset="0"/>
                <a:cs typeface="Times New Roman" panose="02020603050405020304" pitchFamily="18" charset="0"/>
              </a:rPr>
              <a:t>Foto: Kazerne </a:t>
            </a:r>
            <a:r>
              <a:rPr lang="nl-NL" spc="-70" dirty="0" err="1">
                <a:solidFill>
                  <a:schemeClr val="bg1">
                    <a:lumMod val="65000"/>
                  </a:schemeClr>
                </a:solidFill>
                <a:ea typeface="Calibri" panose="020F0502020204030204" pitchFamily="34" charset="0"/>
                <a:cs typeface="Times New Roman" panose="02020603050405020304" pitchFamily="18" charset="0"/>
              </a:rPr>
              <a:t>Dossin</a:t>
            </a:r>
            <a:endParaRPr lang="nl-BE" dirty="0">
              <a:solidFill>
                <a:schemeClr val="bg1">
                  <a:lumMod val="65000"/>
                </a:schemeClr>
              </a:solidFill>
            </a:endParaRPr>
          </a:p>
        </p:txBody>
      </p:sp>
      <p:sp>
        <p:nvSpPr>
          <p:cNvPr id="10" name="Rechthoek 9"/>
          <p:cNvSpPr/>
          <p:nvPr/>
        </p:nvSpPr>
        <p:spPr>
          <a:xfrm rot="16200000">
            <a:off x="2609131" y="5528161"/>
            <a:ext cx="1996059" cy="369332"/>
          </a:xfrm>
          <a:prstGeom prst="rect">
            <a:avLst/>
          </a:prstGeom>
        </p:spPr>
        <p:txBody>
          <a:bodyPr wrap="none">
            <a:spAutoFit/>
          </a:bodyPr>
          <a:lstStyle/>
          <a:p>
            <a:r>
              <a:rPr lang="nl-NL" spc="-70" dirty="0">
                <a:solidFill>
                  <a:schemeClr val="bg1">
                    <a:lumMod val="65000"/>
                  </a:schemeClr>
                </a:solidFill>
                <a:ea typeface="Calibri" panose="020F0502020204030204" pitchFamily="34" charset="0"/>
                <a:cs typeface="Times New Roman" panose="02020603050405020304" pitchFamily="18" charset="0"/>
              </a:rPr>
              <a:t>Foto: Kazerne </a:t>
            </a:r>
            <a:r>
              <a:rPr lang="nl-NL" spc="-70" dirty="0" err="1">
                <a:solidFill>
                  <a:schemeClr val="bg1">
                    <a:lumMod val="65000"/>
                  </a:schemeClr>
                </a:solidFill>
                <a:ea typeface="Calibri" panose="020F0502020204030204" pitchFamily="34" charset="0"/>
                <a:cs typeface="Times New Roman" panose="02020603050405020304" pitchFamily="18" charset="0"/>
              </a:rPr>
              <a:t>Dossin</a:t>
            </a:r>
            <a:endParaRPr lang="nl-BE" dirty="0">
              <a:solidFill>
                <a:schemeClr val="bg1">
                  <a:lumMod val="65000"/>
                </a:schemeClr>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70" y="3429000"/>
            <a:ext cx="2694432" cy="3310128"/>
          </a:xfrm>
          <a:prstGeom prst="rect">
            <a:avLst/>
          </a:prstGeom>
        </p:spPr>
      </p:pic>
    </p:spTree>
    <p:extLst>
      <p:ext uri="{BB962C8B-B14F-4D97-AF65-F5344CB8AC3E}">
        <p14:creationId xmlns:p14="http://schemas.microsoft.com/office/powerpoint/2010/main" val="390377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6129340"/>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Mijn liefste Lucie,</a:t>
            </a:r>
          </a:p>
          <a:p>
            <a:endParaRPr lang="nl-NL" sz="12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Dat een goede ster jouw lot mag bepalen. </a:t>
            </a:r>
            <a:br>
              <a:rPr lang="nl-NL" sz="2400" dirty="0">
                <a:ea typeface="Calibri" panose="020F0502020204030204" pitchFamily="34" charset="0"/>
                <a:cs typeface="Times New Roman" panose="02020603050405020304" pitchFamily="18" charset="0"/>
              </a:rPr>
            </a:br>
            <a:endParaRPr lang="nl-NL" sz="12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Wees altijd vrolijk, eenvoudig, eerlijk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en oprecht.</a:t>
            </a:r>
          </a:p>
          <a:p>
            <a:endParaRPr lang="nl-NL" sz="12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Laat je leiden door de principes die je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leerde in de </a:t>
            </a:r>
            <a:r>
              <a:rPr lang="nl-NL" sz="2400" dirty="0" smtClean="0">
                <a:ea typeface="Calibri" panose="020F0502020204030204" pitchFamily="34" charset="0"/>
                <a:cs typeface="Times New Roman" panose="02020603050405020304" pitchFamily="18" charset="0"/>
              </a:rPr>
              <a:t>Foyer*. </a:t>
            </a:r>
            <a:r>
              <a:rPr lang="nl-NL" sz="2400" dirty="0">
                <a:ea typeface="Calibri" panose="020F0502020204030204" pitchFamily="34" charset="0"/>
                <a:cs typeface="Times New Roman" panose="02020603050405020304" pitchFamily="18" charset="0"/>
              </a:rPr>
              <a:t>Hou van je naaste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en respecteer zijn mening.</a:t>
            </a:r>
          </a:p>
          <a:p>
            <a:r>
              <a:rPr lang="nl-NL" sz="1200" dirty="0">
                <a:ea typeface="Calibri" panose="020F0502020204030204" pitchFamily="34" charset="0"/>
                <a:cs typeface="Times New Roman" panose="02020603050405020304" pitchFamily="18" charset="0"/>
              </a:rPr>
              <a:t> </a:t>
            </a:r>
            <a:br>
              <a:rPr lang="nl-NL" sz="12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Als je je zo gedraagt, zal je ook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gerespecteerd en geliefd zijn.</a:t>
            </a:r>
          </a:p>
          <a:p>
            <a:endParaRPr lang="nl-NL" sz="1200" dirty="0">
              <a:ea typeface="Calibri" panose="020F0502020204030204" pitchFamily="34" charset="0"/>
              <a:cs typeface="Times New Roman" panose="02020603050405020304" pitchFamily="18" charset="0"/>
            </a:endParaRPr>
          </a:p>
          <a:p>
            <a:r>
              <a:rPr lang="nl-NL" sz="2400" dirty="0" smtClean="0">
                <a:ea typeface="Calibri" panose="020F0502020204030204" pitchFamily="34" charset="0"/>
                <a:cs typeface="Times New Roman" panose="02020603050405020304" pitchFamily="18" charset="0"/>
              </a:rPr>
              <a:t>Zo</a:t>
            </a:r>
            <a:r>
              <a:rPr lang="nl-NL" sz="2400" dirty="0">
                <a:ea typeface="Calibri" panose="020F0502020204030204" pitchFamily="34" charset="0"/>
                <a:cs typeface="Times New Roman" panose="02020603050405020304" pitchFamily="18" charset="0"/>
              </a:rPr>
              <a:t>, dit zijn de wensen van jouw </a:t>
            </a:r>
            <a:r>
              <a:rPr lang="nl-NL" sz="2400" dirty="0" err="1">
                <a:ea typeface="Calibri" panose="020F0502020204030204" pitchFamily="34" charset="0"/>
                <a:cs typeface="Times New Roman" panose="02020603050405020304" pitchFamily="18" charset="0"/>
              </a:rPr>
              <a:t>Papi</a:t>
            </a:r>
            <a:r>
              <a:rPr lang="nl-NL" sz="2400" dirty="0" smtClean="0">
                <a:ea typeface="Calibri" panose="020F0502020204030204" pitchFamily="34" charset="0"/>
                <a:cs typeface="Times New Roman" panose="02020603050405020304" pitchFamily="18" charset="0"/>
              </a:rPr>
              <a:t>.</a:t>
            </a:r>
          </a:p>
          <a:p>
            <a:r>
              <a:rPr lang="nl-NL" dirty="0" smtClean="0">
                <a:ea typeface="Calibri" panose="020F0502020204030204" pitchFamily="34" charset="0"/>
                <a:cs typeface="Times New Roman" panose="02020603050405020304" pitchFamily="18" charset="0"/>
              </a:rPr>
              <a:t>									*Joodse jeugdorganisatie</a:t>
            </a:r>
            <a:endParaRPr lang="nl-NL" dirty="0">
              <a:ea typeface="Calibri" panose="020F0502020204030204" pitchFamily="34" charset="0"/>
              <a:cs typeface="Times New Roman" panose="02020603050405020304" pitchFamily="18" charset="0"/>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78596" y="728662"/>
            <a:ext cx="4792237" cy="5621449"/>
          </a:xfrm>
          <a:prstGeom prst="rect">
            <a:avLst/>
          </a:prstGeom>
        </p:spPr>
      </p:pic>
      <p:sp>
        <p:nvSpPr>
          <p:cNvPr id="9" name="Rechthoek 8"/>
          <p:cNvSpPr/>
          <p:nvPr/>
        </p:nvSpPr>
        <p:spPr>
          <a:xfrm rot="16200000">
            <a:off x="10660055" y="5580712"/>
            <a:ext cx="1996059" cy="369332"/>
          </a:xfrm>
          <a:prstGeom prst="rect">
            <a:avLst/>
          </a:prstGeom>
        </p:spPr>
        <p:txBody>
          <a:bodyPr wrap="none">
            <a:spAutoFit/>
          </a:bodyPr>
          <a:lstStyle/>
          <a:p>
            <a:r>
              <a:rPr lang="nl-NL" spc="-70" dirty="0">
                <a:solidFill>
                  <a:schemeClr val="bg1">
                    <a:lumMod val="65000"/>
                  </a:schemeClr>
                </a:solidFill>
                <a:ea typeface="Calibri" panose="020F0502020204030204" pitchFamily="34" charset="0"/>
                <a:cs typeface="Times New Roman" panose="02020603050405020304" pitchFamily="18" charset="0"/>
              </a:rPr>
              <a:t>Foto: Kazerne </a:t>
            </a:r>
            <a:r>
              <a:rPr lang="nl-NL" spc="-70" dirty="0" err="1">
                <a:solidFill>
                  <a:schemeClr val="bg1">
                    <a:lumMod val="65000"/>
                  </a:schemeClr>
                </a:solidFill>
                <a:ea typeface="Calibri" panose="020F0502020204030204" pitchFamily="34" charset="0"/>
                <a:cs typeface="Times New Roman" panose="02020603050405020304" pitchFamily="18" charset="0"/>
              </a:rPr>
              <a:t>Dossin</a:t>
            </a:r>
            <a:endParaRPr lang="nl-BE" dirty="0">
              <a:solidFill>
                <a:schemeClr val="bg1">
                  <a:lumMod val="65000"/>
                </a:schemeClr>
              </a:solidFill>
            </a:endParaRPr>
          </a:p>
        </p:txBody>
      </p:sp>
    </p:spTree>
    <p:extLst>
      <p:ext uri="{BB962C8B-B14F-4D97-AF65-F5344CB8AC3E}">
        <p14:creationId xmlns:p14="http://schemas.microsoft.com/office/powerpoint/2010/main" val="38390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 </a:t>
            </a:r>
            <a:br>
              <a:rPr lang="nl-NL" sz="3200" dirty="0">
                <a:solidFill>
                  <a:schemeClr val="accent2"/>
                </a:solidFill>
                <a:latin typeface="+mj-lt"/>
                <a:ea typeface="Calibri" panose="020F0502020204030204" pitchFamily="34" charset="0"/>
                <a:cs typeface="Times New Roman" panose="02020603050405020304" pitchFamily="18" charset="0"/>
              </a:rPr>
            </a:br>
            <a:endParaRPr lang="nl-NL" sz="3200" dirty="0">
              <a:solidFill>
                <a:schemeClr val="accent2"/>
              </a:solidFill>
              <a:latin typeface="+mj-lt"/>
              <a:ea typeface="Calibri" panose="020F0502020204030204" pitchFamily="34" charset="0"/>
              <a:cs typeface="Times New Roman" panose="02020603050405020304" pitchFamily="18" charset="0"/>
            </a:endParaRPr>
          </a:p>
        </p:txBody>
      </p:sp>
      <p:sp>
        <p:nvSpPr>
          <p:cNvPr id="4" name="Rechthoek 3"/>
          <p:cNvSpPr/>
          <p:nvPr/>
        </p:nvSpPr>
        <p:spPr>
          <a:xfrm>
            <a:off x="0" y="1813034"/>
            <a:ext cx="12191999" cy="5044966"/>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nl-NL" sz="2400" dirty="0"/>
              <a:t>In 1942 werd de situatie van Lucie en andere Joodse kinderen </a:t>
            </a:r>
            <a:br>
              <a:rPr lang="nl-NL" sz="2400" dirty="0"/>
            </a:br>
            <a:r>
              <a:rPr lang="nl-NL" sz="2400" dirty="0"/>
              <a:t>steeds slechter en gevaarlijker.</a:t>
            </a:r>
          </a:p>
          <a:p>
            <a:pPr algn="ctr"/>
            <a:r>
              <a:rPr lang="nl-NL" sz="2400" dirty="0"/>
              <a:t> </a:t>
            </a:r>
          </a:p>
          <a:p>
            <a:pPr algn="ctr"/>
            <a:r>
              <a:rPr lang="nl-NL" sz="2400" dirty="0"/>
              <a:t>Tijdens de Tweede Wereldoorlog </a:t>
            </a:r>
            <a:r>
              <a:rPr lang="nl-NL" sz="2400" dirty="0" smtClean="0"/>
              <a:t>vonden </a:t>
            </a:r>
            <a:r>
              <a:rPr lang="nl-NL" sz="2400" dirty="0"/>
              <a:t>in Antwerpen verschillende razzia’s plaats. </a:t>
            </a:r>
            <a:br>
              <a:rPr lang="nl-NL" sz="2400" dirty="0"/>
            </a:br>
            <a:r>
              <a:rPr lang="nl-NL" sz="2400" dirty="0" smtClean="0"/>
              <a:t>Een razzia </a:t>
            </a:r>
            <a:r>
              <a:rPr lang="nl-NL" sz="2400" dirty="0"/>
              <a:t>is een actie waarbij </a:t>
            </a:r>
            <a:r>
              <a:rPr lang="nl-NL" sz="2400" dirty="0" smtClean="0"/>
              <a:t>veel mensen tegelijkertijd worden </a:t>
            </a:r>
            <a:r>
              <a:rPr lang="nl-NL" sz="2400" dirty="0"/>
              <a:t>opgepakt. </a:t>
            </a:r>
            <a:br>
              <a:rPr lang="nl-NL" sz="2400" dirty="0"/>
            </a:br>
            <a:r>
              <a:rPr lang="nl-NL" sz="2400" dirty="0"/>
              <a:t>In de zomer van 1942 </a:t>
            </a:r>
            <a:r>
              <a:rPr lang="nl-NL" sz="2400" dirty="0" smtClean="0"/>
              <a:t>pakte de </a:t>
            </a:r>
            <a:r>
              <a:rPr lang="nl-NL" sz="2400" dirty="0"/>
              <a:t>Duitse bezetter Joden </a:t>
            </a:r>
            <a:r>
              <a:rPr lang="nl-NL" sz="2400" dirty="0" smtClean="0"/>
              <a:t>op via razzia’s.</a:t>
            </a:r>
            <a:r>
              <a:rPr lang="nl-NL" sz="2400" dirty="0"/>
              <a:t/>
            </a:r>
            <a:br>
              <a:rPr lang="nl-NL" sz="2400" dirty="0"/>
            </a:br>
            <a:r>
              <a:rPr lang="nl-NL" sz="2400" dirty="0"/>
              <a:t>De straten waar veel Joden wonen </a:t>
            </a:r>
            <a:r>
              <a:rPr lang="nl-NL" sz="2400" dirty="0" smtClean="0"/>
              <a:t>werden </a:t>
            </a:r>
            <a:r>
              <a:rPr lang="nl-NL" sz="2400" dirty="0"/>
              <a:t>afgezet en alle huizen grondig doorzocht. Zowel de Duitse bezetter als Antwerpse politiemannen </a:t>
            </a:r>
            <a:r>
              <a:rPr lang="nl-NL" sz="2400" dirty="0" smtClean="0"/>
              <a:t>werkten </a:t>
            </a:r>
            <a:r>
              <a:rPr lang="nl-NL" sz="2400" dirty="0"/>
              <a:t>hieraan mee. </a:t>
            </a:r>
            <a:br>
              <a:rPr lang="nl-NL" sz="2400" dirty="0"/>
            </a:br>
            <a:r>
              <a:rPr lang="nl-NL" sz="2400" dirty="0"/>
              <a:t>Er </a:t>
            </a:r>
            <a:r>
              <a:rPr lang="nl-NL" sz="2400" dirty="0" smtClean="0"/>
              <a:t>waren </a:t>
            </a:r>
            <a:r>
              <a:rPr lang="nl-NL" sz="2400" dirty="0"/>
              <a:t>verschillende redenen waarom de politie </a:t>
            </a:r>
            <a:r>
              <a:rPr lang="nl-NL" sz="2400" dirty="0" smtClean="0"/>
              <a:t>meewerkte, </a:t>
            </a:r>
            <a:r>
              <a:rPr lang="nl-NL" sz="2400" dirty="0"/>
              <a:t>sommigen </a:t>
            </a:r>
            <a:r>
              <a:rPr lang="nl-NL" sz="2400" dirty="0" smtClean="0"/>
              <a:t>waren bijvoorbeeld bang </a:t>
            </a:r>
            <a:r>
              <a:rPr lang="nl-NL" sz="2400" dirty="0"/>
              <a:t>dat ze zelf </a:t>
            </a:r>
            <a:r>
              <a:rPr lang="nl-NL" sz="2400" dirty="0" smtClean="0"/>
              <a:t>werden </a:t>
            </a:r>
            <a:r>
              <a:rPr lang="nl-NL" sz="2400" dirty="0"/>
              <a:t>opgesloten als ze de </a:t>
            </a:r>
            <a:r>
              <a:rPr lang="nl-NL" sz="2400" dirty="0" smtClean="0"/>
              <a:t>bevelen niet opvolgden</a:t>
            </a:r>
            <a:r>
              <a:rPr lang="nl-NL" sz="2400" dirty="0"/>
              <a:t>.</a:t>
            </a:r>
          </a:p>
        </p:txBody>
      </p:sp>
    </p:spTree>
    <p:extLst>
      <p:ext uri="{BB962C8B-B14F-4D97-AF65-F5344CB8AC3E}">
        <p14:creationId xmlns:p14="http://schemas.microsoft.com/office/powerpoint/2010/main" val="339085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5492611"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De politie </a:t>
            </a:r>
            <a:r>
              <a:rPr lang="nl-NL" sz="2400" dirty="0" smtClean="0">
                <a:ea typeface="Calibri" panose="020F0502020204030204" pitchFamily="34" charset="0"/>
                <a:cs typeface="Times New Roman" panose="02020603050405020304" pitchFamily="18" charset="0"/>
              </a:rPr>
              <a:t>pakte </a:t>
            </a:r>
            <a:r>
              <a:rPr lang="nl-NL" sz="2400" dirty="0">
                <a:ea typeface="Calibri" panose="020F0502020204030204" pitchFamily="34" charset="0"/>
                <a:cs typeface="Times New Roman" panose="02020603050405020304" pitchFamily="18" charset="0"/>
              </a:rPr>
              <a:t>op 28 augustus 1942 honderden Joden op in de Zurenborg wijk. De straten zijn aangeduid in het oranje.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 opgepakte Joden </a:t>
            </a:r>
            <a:r>
              <a:rPr lang="nl-NL" sz="2400" dirty="0" smtClean="0">
                <a:ea typeface="Calibri" panose="020F0502020204030204" pitchFamily="34" charset="0"/>
                <a:cs typeface="Times New Roman" panose="02020603050405020304" pitchFamily="18" charset="0"/>
              </a:rPr>
              <a:t>werden </a:t>
            </a:r>
            <a:r>
              <a:rPr lang="nl-NL" sz="2400" dirty="0">
                <a:ea typeface="Calibri" panose="020F0502020204030204" pitchFamily="34" charset="0"/>
                <a:cs typeface="Times New Roman" panose="02020603050405020304" pitchFamily="18" charset="0"/>
              </a:rPr>
              <a:t>naar de speelplaats van de school in de </a:t>
            </a:r>
            <a:r>
              <a:rPr lang="nl-NL" sz="2400" dirty="0" err="1">
                <a:ea typeface="Calibri" panose="020F0502020204030204" pitchFamily="34" charset="0"/>
                <a:cs typeface="Times New Roman" panose="02020603050405020304" pitchFamily="18" charset="0"/>
              </a:rPr>
              <a:t>Grotehondstraat</a:t>
            </a:r>
            <a:r>
              <a:rPr lang="nl-NL" sz="2400" dirty="0">
                <a:ea typeface="Calibri" panose="020F0502020204030204" pitchFamily="34" charset="0"/>
                <a:cs typeface="Times New Roman" panose="02020603050405020304" pitchFamily="18" charset="0"/>
              </a:rPr>
              <a:t> 50 gebracht. Hier </a:t>
            </a:r>
            <a:br>
              <a:rPr lang="nl-NL" sz="2400" dirty="0">
                <a:ea typeface="Calibri" panose="020F0502020204030204" pitchFamily="34" charset="0"/>
                <a:cs typeface="Times New Roman" panose="02020603050405020304" pitchFamily="18" charset="0"/>
              </a:rPr>
            </a:br>
            <a:r>
              <a:rPr lang="nl-NL" sz="2400" dirty="0" smtClean="0">
                <a:ea typeface="Calibri" panose="020F0502020204030204" pitchFamily="34" charset="0"/>
                <a:cs typeface="Times New Roman" panose="02020603050405020304" pitchFamily="18" charset="0"/>
              </a:rPr>
              <a:t>brachten </a:t>
            </a:r>
            <a:r>
              <a:rPr lang="nl-NL" sz="2400" dirty="0">
                <a:ea typeface="Calibri" panose="020F0502020204030204" pitchFamily="34" charset="0"/>
                <a:cs typeface="Times New Roman" panose="02020603050405020304" pitchFamily="18" charset="0"/>
              </a:rPr>
              <a:t>ze de nacht door. De volgende ochtend </a:t>
            </a:r>
            <a:r>
              <a:rPr lang="nl-NL" sz="2400" dirty="0" smtClean="0">
                <a:ea typeface="Calibri" panose="020F0502020204030204" pitchFamily="34" charset="0"/>
                <a:cs typeface="Times New Roman" panose="02020603050405020304" pitchFamily="18" charset="0"/>
              </a:rPr>
              <a:t>werden </a:t>
            </a:r>
            <a:r>
              <a:rPr lang="nl-NL" sz="2400" dirty="0">
                <a:ea typeface="Calibri" panose="020F0502020204030204" pitchFamily="34" charset="0"/>
                <a:cs typeface="Times New Roman" panose="02020603050405020304" pitchFamily="18" charset="0"/>
              </a:rPr>
              <a:t>ze in vrachtwagens naar de </a:t>
            </a:r>
            <a:r>
              <a:rPr lang="nl-NL" sz="2400" dirty="0" err="1">
                <a:ea typeface="Calibri" panose="020F0502020204030204" pitchFamily="34" charset="0"/>
                <a:cs typeface="Times New Roman" panose="02020603050405020304" pitchFamily="18" charset="0"/>
              </a:rPr>
              <a:t>Dossinkazerne</a:t>
            </a:r>
            <a:r>
              <a:rPr lang="nl-NL" sz="2400" dirty="0">
                <a:ea typeface="Calibri" panose="020F0502020204030204" pitchFamily="34" charset="0"/>
                <a:cs typeface="Times New Roman" panose="02020603050405020304" pitchFamily="18" charset="0"/>
              </a:rPr>
              <a:t> in Mechelen gebracht. Dit doorgangskamp </a:t>
            </a:r>
            <a:r>
              <a:rPr lang="nl-NL" sz="2400" dirty="0" smtClean="0">
                <a:ea typeface="Calibri" panose="020F0502020204030204" pitchFamily="34" charset="0"/>
                <a:cs typeface="Times New Roman" panose="02020603050405020304" pitchFamily="18" charset="0"/>
              </a:rPr>
              <a:t>transporteerde Joden </a:t>
            </a:r>
            <a:r>
              <a:rPr lang="nl-NL" sz="2400" dirty="0">
                <a:ea typeface="Calibri" panose="020F0502020204030204" pitchFamily="34" charset="0"/>
                <a:cs typeface="Times New Roman" panose="02020603050405020304" pitchFamily="18" charset="0"/>
              </a:rPr>
              <a:t>en ‘zigeuners’ naar het concentratiekamp en vernietigingscentrum van Auschwitz-</a:t>
            </a:r>
            <a:r>
              <a:rPr lang="nl-NL" sz="2400" dirty="0" err="1">
                <a:ea typeface="Calibri" panose="020F0502020204030204" pitchFamily="34" charset="0"/>
                <a:cs typeface="Times New Roman" panose="02020603050405020304" pitchFamily="18" charset="0"/>
              </a:rPr>
              <a:t>Birkenau</a:t>
            </a:r>
            <a:r>
              <a:rPr lang="nl-NL" sz="2400" dirty="0">
                <a:ea typeface="Calibri" panose="020F0502020204030204" pitchFamily="34" charset="0"/>
                <a:cs typeface="Times New Roman" panose="02020603050405020304" pitchFamily="18" charset="0"/>
              </a:rPr>
              <a:t>.</a:t>
            </a:r>
          </a:p>
        </p:txBody>
      </p:sp>
      <p:sp>
        <p:nvSpPr>
          <p:cNvPr id="9" name="Rechthoek 8"/>
          <p:cNvSpPr/>
          <p:nvPr/>
        </p:nvSpPr>
        <p:spPr>
          <a:xfrm rot="16200000">
            <a:off x="9985196" y="4905848"/>
            <a:ext cx="3345788" cy="369332"/>
          </a:xfrm>
          <a:prstGeom prst="rect">
            <a:avLst/>
          </a:prstGeom>
        </p:spPr>
        <p:txBody>
          <a:bodyPr wrap="none">
            <a:spAutoFit/>
          </a:bodyPr>
          <a:lstStyle/>
          <a:p>
            <a:r>
              <a:rPr lang="nl-NL" spc="-70" dirty="0">
                <a:solidFill>
                  <a:schemeClr val="bg1">
                    <a:lumMod val="65000"/>
                  </a:schemeClr>
                </a:solidFill>
                <a:ea typeface="Calibri" panose="020F0502020204030204" pitchFamily="34" charset="0"/>
                <a:cs typeface="Times New Roman" panose="02020603050405020304" pitchFamily="18" charset="0"/>
              </a:rPr>
              <a:t>Kazerne </a:t>
            </a:r>
            <a:r>
              <a:rPr lang="nl-NL" spc="-70" dirty="0" err="1">
                <a:solidFill>
                  <a:schemeClr val="bg1">
                    <a:lumMod val="65000"/>
                  </a:schemeClr>
                </a:solidFill>
                <a:ea typeface="Calibri" panose="020F0502020204030204" pitchFamily="34" charset="0"/>
                <a:cs typeface="Times New Roman" panose="02020603050405020304" pitchFamily="18" charset="0"/>
              </a:rPr>
              <a:t>Dossin</a:t>
            </a:r>
            <a:r>
              <a:rPr lang="nl-NL" spc="-70" dirty="0">
                <a:solidFill>
                  <a:schemeClr val="bg1">
                    <a:lumMod val="65000"/>
                  </a:schemeClr>
                </a:solidFill>
                <a:ea typeface="Calibri" panose="020F0502020204030204" pitchFamily="34" charset="0"/>
                <a:cs typeface="Times New Roman" panose="02020603050405020304" pitchFamily="18" charset="0"/>
              </a:rPr>
              <a:t> – design Cathy Cesar</a:t>
            </a:r>
            <a:endParaRPr lang="nl-BE" dirty="0">
              <a:solidFill>
                <a:schemeClr val="bg1">
                  <a:lumMod val="65000"/>
                </a:schemeClr>
              </a:solidFill>
            </a:endParaRPr>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09220" y="1813035"/>
            <a:ext cx="4984280" cy="5044966"/>
          </a:xfrm>
          <a:prstGeom prst="rect">
            <a:avLst/>
          </a:prstGeom>
        </p:spPr>
      </p:pic>
    </p:spTree>
    <p:extLst>
      <p:ext uri="{BB962C8B-B14F-4D97-AF65-F5344CB8AC3E}">
        <p14:creationId xmlns:p14="http://schemas.microsoft.com/office/powerpoint/2010/main" val="142617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pPr marL="5400000"/>
            <a:endParaRPr lang="nl-NL" sz="2400" dirty="0">
              <a:ea typeface="Calibri" panose="020F0502020204030204" pitchFamily="34" charset="0"/>
              <a:cs typeface="Times New Roman" panose="02020603050405020304" pitchFamily="18" charset="0"/>
            </a:endParaRPr>
          </a:p>
          <a:p>
            <a:pPr marL="5400000"/>
            <a:r>
              <a:rPr lang="nl-NL" sz="2400" dirty="0">
                <a:ea typeface="Calibri" panose="020F0502020204030204" pitchFamily="34" charset="0"/>
                <a:cs typeface="Times New Roman" panose="02020603050405020304" pitchFamily="18" charset="0"/>
              </a:rPr>
              <a:t>Ook Lucie krijgt het moeilijk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als Joodse in Antwerpen.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Hoe merk je dat uit wat een vriendin of leerkracht hier schrijft?</a:t>
            </a:r>
          </a:p>
        </p:txBody>
      </p:sp>
      <p:sp>
        <p:nvSpPr>
          <p:cNvPr id="9" name="Rechthoek 8"/>
          <p:cNvSpPr/>
          <p:nvPr/>
        </p:nvSpPr>
        <p:spPr>
          <a:xfrm rot="16200000">
            <a:off x="-250313" y="5734904"/>
            <a:ext cx="1498487" cy="369332"/>
          </a:xfrm>
          <a:prstGeom prst="rect">
            <a:avLst/>
          </a:prstGeom>
        </p:spPr>
        <p:txBody>
          <a:bodyPr wrap="none">
            <a:spAutoFit/>
          </a:bodyPr>
          <a:lstStyle/>
          <a:p>
            <a:r>
              <a:rPr lang="nl-NL" spc="-70" dirty="0">
                <a:solidFill>
                  <a:schemeClr val="bg1">
                    <a:lumMod val="65000"/>
                  </a:schemeClr>
                </a:solidFill>
                <a:ea typeface="Calibri" panose="020F0502020204030204" pitchFamily="34" charset="0"/>
                <a:cs typeface="Times New Roman" panose="02020603050405020304" pitchFamily="18" charset="0"/>
              </a:rPr>
              <a:t>Kazerne </a:t>
            </a:r>
            <a:r>
              <a:rPr lang="nl-NL" spc="-70" dirty="0" err="1">
                <a:solidFill>
                  <a:schemeClr val="bg1">
                    <a:lumMod val="65000"/>
                  </a:schemeClr>
                </a:solidFill>
                <a:ea typeface="Calibri" panose="020F0502020204030204" pitchFamily="34" charset="0"/>
                <a:cs typeface="Times New Roman" panose="02020603050405020304" pitchFamily="18" charset="0"/>
              </a:rPr>
              <a:t>Dossin</a:t>
            </a:r>
            <a:endParaRPr lang="nl-BE" dirty="0">
              <a:solidFill>
                <a:schemeClr val="bg1">
                  <a:lumMod val="65000"/>
                </a:schemeClr>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97" y="1271750"/>
            <a:ext cx="4949952" cy="5742432"/>
          </a:xfrm>
          <a:prstGeom prst="rect">
            <a:avLst/>
          </a:prstGeom>
        </p:spPr>
      </p:pic>
    </p:spTree>
    <p:extLst>
      <p:ext uri="{BB962C8B-B14F-4D97-AF65-F5344CB8AC3E}">
        <p14:creationId xmlns:p14="http://schemas.microsoft.com/office/powerpoint/2010/main" val="121688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deportatie</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Lucie en haar familie </a:t>
            </a:r>
            <a:r>
              <a:rPr lang="nl-NL" sz="2400" dirty="0" smtClean="0">
                <a:ea typeface="Calibri" panose="020F0502020204030204" pitchFamily="34" charset="0"/>
                <a:cs typeface="Times New Roman" panose="02020603050405020304" pitchFamily="18" charset="0"/>
              </a:rPr>
              <a:t>vluchtten </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weg uit Antwerpen en </a:t>
            </a:r>
            <a:r>
              <a:rPr lang="nl-NL" sz="2400" dirty="0" smtClean="0">
                <a:ea typeface="Calibri" panose="020F0502020204030204" pitchFamily="34" charset="0"/>
                <a:cs typeface="Times New Roman" panose="02020603050405020304" pitchFamily="18" charset="0"/>
              </a:rPr>
              <a:t>doken </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onder*. Op 18 mei 1943 </a:t>
            </a:r>
            <a:r>
              <a:rPr lang="nl-NL" sz="2400" dirty="0" smtClean="0">
                <a:ea typeface="Calibri" panose="020F0502020204030204" pitchFamily="34" charset="0"/>
                <a:cs typeface="Times New Roman" panose="02020603050405020304" pitchFamily="18" charset="0"/>
              </a:rPr>
              <a:t>schreef </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Pim de laatste tekst in haar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album, ze is op dat moment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in Waterloo. Lucie en haar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familie </a:t>
            </a:r>
            <a:r>
              <a:rPr lang="nl-NL" sz="2400" dirty="0" smtClean="0">
                <a:ea typeface="Calibri" panose="020F0502020204030204" pitchFamily="34" charset="0"/>
                <a:cs typeface="Times New Roman" panose="02020603050405020304" pitchFamily="18" charset="0"/>
              </a:rPr>
              <a:t>werden </a:t>
            </a:r>
            <a:r>
              <a:rPr lang="nl-NL" sz="2400" dirty="0">
                <a:ea typeface="Calibri" panose="020F0502020204030204" pitchFamily="34" charset="0"/>
                <a:cs typeface="Times New Roman" panose="02020603050405020304" pitchFamily="18" charset="0"/>
              </a:rPr>
              <a:t>opgepakt,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gedeporteerd en </a:t>
            </a:r>
            <a:r>
              <a:rPr lang="nl-NL" sz="2400" dirty="0" smtClean="0">
                <a:ea typeface="Calibri" panose="020F0502020204030204" pitchFamily="34" charset="0"/>
                <a:cs typeface="Times New Roman" panose="02020603050405020304" pitchFamily="18" charset="0"/>
              </a:rPr>
              <a:t>overleefden </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 oorlog niet.</a:t>
            </a:r>
          </a:p>
          <a:p>
            <a:endParaRPr lang="nl-NL" sz="2400" dirty="0">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r>
              <a:rPr lang="nl-NL" sz="2000" dirty="0">
                <a:ea typeface="Calibri" panose="020F0502020204030204" pitchFamily="34" charset="0"/>
                <a:cs typeface="Times New Roman" panose="02020603050405020304" pitchFamily="18" charset="0"/>
              </a:rPr>
              <a:t>*Onderduiken: Verstoppen</a:t>
            </a:r>
          </a:p>
        </p:txBody>
      </p:sp>
      <p:sp>
        <p:nvSpPr>
          <p:cNvPr id="9" name="Rechthoek 8"/>
          <p:cNvSpPr/>
          <p:nvPr/>
        </p:nvSpPr>
        <p:spPr>
          <a:xfrm rot="16200000">
            <a:off x="3815722" y="5763903"/>
            <a:ext cx="1498487" cy="369332"/>
          </a:xfrm>
          <a:prstGeom prst="rect">
            <a:avLst/>
          </a:prstGeom>
        </p:spPr>
        <p:txBody>
          <a:bodyPr wrap="none">
            <a:spAutoFit/>
          </a:bodyPr>
          <a:lstStyle/>
          <a:p>
            <a:r>
              <a:rPr lang="nl-NL" spc="-70" dirty="0">
                <a:solidFill>
                  <a:schemeClr val="bg1">
                    <a:lumMod val="65000"/>
                  </a:schemeClr>
                </a:solidFill>
                <a:ea typeface="Calibri" panose="020F0502020204030204" pitchFamily="34" charset="0"/>
                <a:cs typeface="Times New Roman" panose="02020603050405020304" pitchFamily="18" charset="0"/>
              </a:rPr>
              <a:t>Kazerne </a:t>
            </a:r>
            <a:r>
              <a:rPr lang="nl-NL" spc="-70" dirty="0" err="1">
                <a:solidFill>
                  <a:schemeClr val="bg1">
                    <a:lumMod val="65000"/>
                  </a:schemeClr>
                </a:solidFill>
                <a:ea typeface="Calibri" panose="020F0502020204030204" pitchFamily="34" charset="0"/>
                <a:cs typeface="Times New Roman" panose="02020603050405020304" pitchFamily="18" charset="0"/>
              </a:rPr>
              <a:t>Dossin</a:t>
            </a:r>
            <a:endParaRPr lang="nl-BE" dirty="0">
              <a:solidFill>
                <a:schemeClr val="bg1">
                  <a:lumMod val="65000"/>
                </a:schemeClr>
              </a:solidFill>
            </a:endParaRPr>
          </a:p>
        </p:txBody>
      </p:sp>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l="3718" t="1829" r="4830" b="5247"/>
          <a:stretch/>
        </p:blipFill>
        <p:spPr>
          <a:xfrm>
            <a:off x="4749632" y="2018210"/>
            <a:ext cx="3905794" cy="4650713"/>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3941" t="2534" b="4341"/>
          <a:stretch/>
        </p:blipFill>
        <p:spPr>
          <a:xfrm>
            <a:off x="8442977" y="2004072"/>
            <a:ext cx="3749023" cy="4678987"/>
          </a:xfrm>
          <a:prstGeom prst="rect">
            <a:avLst/>
          </a:prstGeom>
        </p:spPr>
      </p:pic>
    </p:spTree>
    <p:extLst>
      <p:ext uri="{BB962C8B-B14F-4D97-AF65-F5344CB8AC3E}">
        <p14:creationId xmlns:p14="http://schemas.microsoft.com/office/powerpoint/2010/main" val="344975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5325" y="728662"/>
            <a:ext cx="10798175"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2"/>
                </a:solidFill>
                <a:latin typeface="+mj-lt"/>
                <a:ea typeface="Calibri" panose="020F0502020204030204" pitchFamily="34" charset="0"/>
                <a:cs typeface="Times New Roman" panose="02020603050405020304" pitchFamily="18" charset="0"/>
              </a:rPr>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Vriendschap was van onschatbare waarde tijdens de Tweede Wereldoorlog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om elke dag opnieuw hoop te voelen. </a:t>
            </a:r>
            <a:br>
              <a:rPr lang="nl-NL" sz="2400" dirty="0">
                <a:ea typeface="Calibri" panose="020F0502020204030204" pitchFamily="34" charset="0"/>
                <a:cs typeface="Times New Roman" panose="02020603050405020304" pitchFamily="18" charset="0"/>
              </a:rPr>
            </a:b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Wanneer geven jouw vrienden je hoop of nemen ze je angst weg?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Bespreek het klassikaal.</a:t>
            </a:r>
            <a:br>
              <a:rPr lang="nl-NL" sz="2400" dirty="0">
                <a:ea typeface="Calibri" panose="020F0502020204030204" pitchFamily="34" charset="0"/>
                <a:cs typeface="Times New Roman" panose="02020603050405020304" pitchFamily="18" charset="0"/>
              </a:rPr>
            </a:b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Geef je plakbriefje met angsten aan iemand (familie, een vriend of vriendin,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een leerkracht) die jouw angst soms wegneemt. Vertel waarom je hen het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plakbriefje geeft.</a:t>
            </a:r>
          </a:p>
        </p:txBody>
      </p:sp>
    </p:spTree>
    <p:extLst>
      <p:ext uri="{BB962C8B-B14F-4D97-AF65-F5344CB8AC3E}">
        <p14:creationId xmlns:p14="http://schemas.microsoft.com/office/powerpoint/2010/main" val="229314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282962"/>
            <a:ext cx="12192000" cy="5575040"/>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5325" y="728662"/>
            <a:ext cx="10798175" cy="5940152"/>
          </a:xfrm>
          <a:prstGeom prst="rect">
            <a:avLst/>
          </a:prstGeom>
          <a:noFill/>
        </p:spPr>
        <p:txBody>
          <a:bodyPr wrap="square" lIns="0" tIns="0" rIns="0" bIns="0" rtlCol="0">
            <a:noAutofit/>
          </a:bodyPr>
          <a:lstStyle/>
          <a:p>
            <a:endParaRPr lang="nl-NL" sz="2400" dirty="0">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Op 4 september 1944 bevrijdden de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geallieerde legers Antwerpen (onder andere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Verenigd Koninkrijk, Verenigde Staten,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Canada en de Sovjet-Unie (Rusland)).</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Maar de Duitsers geven zich niet zomaar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gewonnen en bestoken het land met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bommen. De V1 bom was een soort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onbemand vliegtuigje en de V2 bom een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raket. Vooral Antwerpen krijgt heel wat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V-bommen over zich.</a:t>
            </a:r>
          </a:p>
          <a:p>
            <a:r>
              <a:rPr lang="nl-NL" sz="2400" dirty="0">
                <a:ea typeface="Calibri" panose="020F0502020204030204" pitchFamily="34" charset="0"/>
                <a:cs typeface="Times New Roman" panose="02020603050405020304" pitchFamily="18" charset="0"/>
              </a:rPr>
              <a:t> </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Waarom zou dat zijn?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Bepreek het klassikaal.</a:t>
            </a:r>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92726" y="1282962"/>
            <a:ext cx="5599274" cy="5575040"/>
          </a:xfrm>
          <a:prstGeom prst="rect">
            <a:avLst/>
          </a:prstGeom>
        </p:spPr>
      </p:pic>
      <p:sp>
        <p:nvSpPr>
          <p:cNvPr id="7" name="Tekstvak 6"/>
          <p:cNvSpPr txBox="1"/>
          <p:nvPr/>
        </p:nvSpPr>
        <p:spPr>
          <a:xfrm>
            <a:off x="692727" y="458924"/>
            <a:ext cx="10800773" cy="710129"/>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bommen</a:t>
            </a:r>
          </a:p>
        </p:txBody>
      </p:sp>
    </p:spTree>
    <p:extLst>
      <p:ext uri="{BB962C8B-B14F-4D97-AF65-F5344CB8AC3E}">
        <p14:creationId xmlns:p14="http://schemas.microsoft.com/office/powerpoint/2010/main" val="227672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287380"/>
            <a:ext cx="12192000" cy="5570622"/>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5325" y="1169052"/>
            <a:ext cx="10798175" cy="5499761"/>
          </a:xfrm>
          <a:prstGeom prst="rect">
            <a:avLst/>
          </a:prstGeom>
          <a:noFill/>
        </p:spPr>
        <p:txBody>
          <a:bodyPr wrap="square" lIns="0" tIns="0" rIns="0" bIns="0" rtlCol="0">
            <a:noAutofit/>
          </a:bodyPr>
          <a:lstStyle/>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De Duitse bezetter wilde de haven van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Antwerpen vernielen zodat er via die weg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geen bevoorrading van de </a:t>
            </a:r>
            <a:r>
              <a:rPr lang="nl-NL" sz="2400" dirty="0" smtClean="0">
                <a:ea typeface="Calibri" panose="020F0502020204030204" pitchFamily="34" charset="0"/>
                <a:cs typeface="Times New Roman" panose="02020603050405020304" pitchFamily="18" charset="0"/>
              </a:rPr>
              <a:t>stad </a:t>
            </a:r>
            <a:r>
              <a:rPr lang="nl-NL" sz="2400" dirty="0">
                <a:ea typeface="Calibri" panose="020F0502020204030204" pitchFamily="34" charset="0"/>
                <a:cs typeface="Times New Roman" panose="02020603050405020304" pitchFamily="18" charset="0"/>
              </a:rPr>
              <a:t>meer kon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gebeuren. Dat zou een ramp zijn voor de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lokale bevolking en de geallieerde soldaten.</a:t>
            </a:r>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92726" y="1287380"/>
            <a:ext cx="5599274" cy="5570622"/>
          </a:xfrm>
          <a:prstGeom prst="rect">
            <a:avLst/>
          </a:prstGeom>
        </p:spPr>
      </p:pic>
      <p:sp>
        <p:nvSpPr>
          <p:cNvPr id="7" name="Tekstvak 6"/>
          <p:cNvSpPr txBox="1"/>
          <p:nvPr/>
        </p:nvSpPr>
        <p:spPr>
          <a:xfrm>
            <a:off x="692727" y="458924"/>
            <a:ext cx="10800773" cy="828456"/>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voor bommen</a:t>
            </a:r>
          </a:p>
        </p:txBody>
      </p:sp>
    </p:spTree>
    <p:extLst>
      <p:ext uri="{BB962C8B-B14F-4D97-AF65-F5344CB8AC3E}">
        <p14:creationId xmlns:p14="http://schemas.microsoft.com/office/powerpoint/2010/main" val="242020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accent2">
              <a:alpha val="75000"/>
            </a:schemeClr>
          </a:solidFill>
        </p:spPr>
        <p:txBody>
          <a:bodyPr wrap="square" lIns="0" tIns="0" rIns="0" bIns="0" anchor="ctr" anchorCtr="0">
            <a:noAutofit/>
          </a:bodyPr>
          <a:lstStyle/>
          <a:p>
            <a:pPr algn="ctr"/>
            <a:endParaRPr lang="nl-NL" sz="4800" kern="0" dirty="0">
              <a:solidFill>
                <a:schemeClr val="bg1"/>
              </a:solidFill>
              <a:latin typeface="+mj-lt"/>
            </a:endParaRPr>
          </a:p>
        </p:txBody>
      </p:sp>
      <p:sp>
        <p:nvSpPr>
          <p:cNvPr id="6" name="Tekstvak 5"/>
          <p:cNvSpPr txBox="1"/>
          <p:nvPr/>
        </p:nvSpPr>
        <p:spPr>
          <a:xfrm>
            <a:off x="737366" y="2961662"/>
            <a:ext cx="10804525" cy="2718693"/>
          </a:xfrm>
          <a:prstGeom prst="rect">
            <a:avLst/>
          </a:prstGeom>
          <a:noFill/>
        </p:spPr>
        <p:txBody>
          <a:bodyPr wrap="square" rtlCol="0">
            <a:spAutoFit/>
          </a:bodyPr>
          <a:lstStyle/>
          <a:p>
            <a:pPr algn="ctr"/>
            <a:endParaRPr lang="nl-NL" sz="3600" baseline="30000" dirty="0">
              <a:solidFill>
                <a:schemeClr val="tx2"/>
              </a:solidFill>
              <a:latin typeface="+mj-lt"/>
            </a:endParaRPr>
          </a:p>
          <a:p>
            <a:pPr algn="ctr"/>
            <a:r>
              <a:rPr lang="nl-NL" sz="4400" baseline="30000" dirty="0">
                <a:solidFill>
                  <a:schemeClr val="bg1"/>
                </a:solidFill>
                <a:latin typeface="+mj-lt"/>
              </a:rPr>
              <a:t>Wat zou je voelen als het hier oorlog was? </a:t>
            </a:r>
          </a:p>
          <a:p>
            <a:pPr algn="ctr"/>
            <a:endParaRPr lang="nl-NL" sz="4400" baseline="30000" dirty="0">
              <a:solidFill>
                <a:schemeClr val="bg1"/>
              </a:solidFill>
              <a:latin typeface="+mj-lt"/>
            </a:endParaRPr>
          </a:p>
          <a:p>
            <a:pPr algn="ctr"/>
            <a:r>
              <a:rPr lang="nl-NL" sz="4400" baseline="30000" dirty="0">
                <a:solidFill>
                  <a:schemeClr val="accent1">
                    <a:lumMod val="40000"/>
                    <a:lumOff val="60000"/>
                  </a:schemeClr>
                </a:solidFill>
              </a:rPr>
              <a:t>Denk er over na en noteer je gevoelens op een plakbriefje. </a:t>
            </a:r>
          </a:p>
          <a:p>
            <a:pPr algn="ctr"/>
            <a:endParaRPr lang="nl-NL" sz="4400" baseline="30000" dirty="0">
              <a:solidFill>
                <a:schemeClr val="accent1">
                  <a:lumMod val="40000"/>
                  <a:lumOff val="60000"/>
                </a:schemeClr>
              </a:solidFill>
            </a:endParaRPr>
          </a:p>
          <a:p>
            <a:pPr algn="ctr"/>
            <a:r>
              <a:rPr lang="nl-NL" sz="4400" baseline="30000" dirty="0">
                <a:solidFill>
                  <a:schemeClr val="accent1">
                    <a:lumMod val="40000"/>
                    <a:lumOff val="60000"/>
                  </a:schemeClr>
                </a:solidFill>
              </a:rPr>
              <a:t>Klaar? Leg je briefje even aan de kant.</a:t>
            </a:r>
          </a:p>
        </p:txBody>
      </p:sp>
    </p:spTree>
    <p:extLst>
      <p:ext uri="{BB962C8B-B14F-4D97-AF65-F5344CB8AC3E}">
        <p14:creationId xmlns:p14="http://schemas.microsoft.com/office/powerpoint/2010/main" val="354002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112"/>
          <a:stretch/>
        </p:blipFill>
        <p:spPr>
          <a:xfrm>
            <a:off x="-3176" y="-34120"/>
            <a:ext cx="12195175" cy="6892121"/>
          </a:xfrm>
          <a:prstGeom prst="rect">
            <a:avLst/>
          </a:prstGeom>
        </p:spPr>
      </p:pic>
      <p:sp>
        <p:nvSpPr>
          <p:cNvPr id="8" name="Rechthoek 7"/>
          <p:cNvSpPr/>
          <p:nvPr/>
        </p:nvSpPr>
        <p:spPr>
          <a:xfrm>
            <a:off x="0" y="5588758"/>
            <a:ext cx="12192000" cy="1269243"/>
          </a:xfrm>
          <a:prstGeom prst="rect">
            <a:avLst/>
          </a:prstGeom>
          <a:solidFill>
            <a:schemeClr val="accen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5325" y="5588758"/>
            <a:ext cx="10798175" cy="1080056"/>
          </a:xfrm>
          <a:prstGeom prst="rect">
            <a:avLst/>
          </a:prstGeom>
          <a:noFill/>
        </p:spPr>
        <p:txBody>
          <a:bodyPr wrap="square" lIns="0" tIns="0" rIns="0" bIns="0" rtlCol="0">
            <a:noAutofit/>
          </a:bodyPr>
          <a:lstStyle/>
          <a:p>
            <a:endParaRPr lang="nl-NL" sz="12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De bommen die de Duitsers afschoten waren niet nauwkeurig en misten vaak hun doel. Hierdoor vielen ze op de stad en maakten ze duizenden slachtoffers. </a:t>
            </a:r>
          </a:p>
        </p:txBody>
      </p:sp>
    </p:spTree>
    <p:extLst>
      <p:ext uri="{BB962C8B-B14F-4D97-AF65-F5344CB8AC3E}">
        <p14:creationId xmlns:p14="http://schemas.microsoft.com/office/powerpoint/2010/main" val="233406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88" y="-122830"/>
            <a:ext cx="12192000" cy="6980830"/>
          </a:xfrm>
          <a:prstGeom prst="rect">
            <a:avLst/>
          </a:prstGeom>
        </p:spPr>
      </p:pic>
      <p:sp>
        <p:nvSpPr>
          <p:cNvPr id="8" name="Rechthoek 7"/>
          <p:cNvSpPr/>
          <p:nvPr/>
        </p:nvSpPr>
        <p:spPr>
          <a:xfrm>
            <a:off x="0" y="4155744"/>
            <a:ext cx="12192000" cy="2702258"/>
          </a:xfrm>
          <a:prstGeom prst="rect">
            <a:avLst/>
          </a:prstGeom>
          <a:solidFill>
            <a:schemeClr val="accen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5325" y="4260726"/>
            <a:ext cx="10798175" cy="2267411"/>
          </a:xfrm>
          <a:prstGeom prst="rect">
            <a:avLst/>
          </a:prstGeom>
          <a:noFill/>
        </p:spPr>
        <p:txBody>
          <a:bodyPr wrap="square" lIns="0" tIns="0" rIns="0" bIns="0" rtlCol="0">
            <a:noAutofit/>
          </a:bodyPr>
          <a:lstStyle/>
          <a:p>
            <a:r>
              <a:rPr lang="nl-NL" sz="3200" dirty="0">
                <a:solidFill>
                  <a:schemeClr val="accent2"/>
                </a:solidFill>
                <a:latin typeface="+mj-lt"/>
                <a:ea typeface="Calibri" panose="020F0502020204030204" pitchFamily="34" charset="0"/>
                <a:cs typeface="Times New Roman" panose="02020603050405020304" pitchFamily="18" charset="0"/>
              </a:rPr>
              <a:t>Maria Hofman vertelt:</a:t>
            </a:r>
          </a:p>
          <a:p>
            <a:r>
              <a:rPr lang="nl-NL" sz="2400" dirty="0" smtClean="0">
                <a:ea typeface="Calibri" panose="020F0502020204030204" pitchFamily="34" charset="0"/>
                <a:cs typeface="Times New Roman" panose="02020603050405020304" pitchFamily="18" charset="0"/>
              </a:rPr>
              <a:t>“74 </a:t>
            </a:r>
            <a:r>
              <a:rPr lang="nl-NL" sz="2400" dirty="0">
                <a:ea typeface="Calibri" panose="020F0502020204030204" pitchFamily="34" charset="0"/>
                <a:cs typeface="Times New Roman" panose="02020603050405020304" pitchFamily="18" charset="0"/>
              </a:rPr>
              <a:t>jaar geleden was ik een zesjarig meisje dat geboren en getogen was in Antwerpen. Ik groeide op in een beschermende familiekring en de oorlog bracht geen te grote problemen </a:t>
            </a:r>
            <a:r>
              <a:rPr lang="nl-NL" sz="2400" dirty="0" smtClean="0">
                <a:ea typeface="Calibri" panose="020F0502020204030204" pitchFamily="34" charset="0"/>
                <a:cs typeface="Times New Roman" panose="02020603050405020304" pitchFamily="18" charset="0"/>
              </a:rPr>
              <a:t>mee.</a:t>
            </a: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Tot ik, zoals zovele </a:t>
            </a:r>
            <a:r>
              <a:rPr lang="nl-NL" sz="2400" dirty="0" smtClean="0">
                <a:ea typeface="Calibri" panose="020F0502020204030204" pitchFamily="34" charset="0"/>
                <a:cs typeface="Times New Roman" panose="02020603050405020304" pitchFamily="18" charset="0"/>
              </a:rPr>
              <a:t>Antwerpenaars, </a:t>
            </a:r>
            <a:r>
              <a:rPr lang="nl-NL" sz="2400" dirty="0">
                <a:ea typeface="Calibri" panose="020F0502020204030204" pitchFamily="34" charset="0"/>
                <a:cs typeface="Times New Roman" panose="02020603050405020304" pitchFamily="18" charset="0"/>
              </a:rPr>
              <a:t>de negatieve gevolgen ondervond van een bommenoorlog op de stad.  </a:t>
            </a:r>
            <a:r>
              <a:rPr lang="nl-NL" sz="2400" dirty="0">
                <a:solidFill>
                  <a:schemeClr val="bg1"/>
                </a:solidFill>
                <a:latin typeface="SunAntwerpen" panose="020B0503050302020204" pitchFamily="34" charset="0"/>
                <a:ea typeface="Calibri" panose="020F0502020204030204" pitchFamily="34" charset="0"/>
                <a:cs typeface="Times New Roman" panose="02020603050405020304" pitchFamily="18" charset="0"/>
              </a:rPr>
              <a:t>•••</a:t>
            </a:r>
            <a:endParaRPr lang="nl-NL" sz="2400"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7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hthoek 4"/>
          <p:cNvSpPr/>
          <p:nvPr/>
        </p:nvSpPr>
        <p:spPr>
          <a:xfrm>
            <a:off x="0" y="-1189"/>
            <a:ext cx="12192000" cy="126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a:off x="692727" y="458924"/>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Maria Hofman vertelt:</a:t>
            </a:r>
          </a:p>
        </p:txBody>
      </p:sp>
      <p:sp>
        <p:nvSpPr>
          <p:cNvPr id="4" name="Rechthoek 3"/>
          <p:cNvSpPr/>
          <p:nvPr/>
        </p:nvSpPr>
        <p:spPr>
          <a:xfrm>
            <a:off x="0" y="1267603"/>
            <a:ext cx="12191999" cy="5590398"/>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4000" rIns="684000" rtlCol="0" anchor="ctr"/>
          <a:lstStyle/>
          <a:p>
            <a:pPr algn="ctr"/>
            <a:endParaRPr lang="nl-NL" sz="240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678935"/>
            <a:ext cx="2304097" cy="3047748"/>
          </a:xfrm>
          <a:prstGeom prst="rect">
            <a:avLst/>
          </a:prstGeom>
        </p:spPr>
      </p:pic>
      <p:sp>
        <p:nvSpPr>
          <p:cNvPr id="8" name="Rechthoek 7"/>
          <p:cNvSpPr/>
          <p:nvPr/>
        </p:nvSpPr>
        <p:spPr>
          <a:xfrm>
            <a:off x="695325" y="4786868"/>
            <a:ext cx="2331087" cy="338554"/>
          </a:xfrm>
          <a:prstGeom prst="rect">
            <a:avLst/>
          </a:prstGeom>
        </p:spPr>
        <p:txBody>
          <a:bodyPr wrap="none">
            <a:spAutoFit/>
          </a:bodyPr>
          <a:lstStyle/>
          <a:p>
            <a:r>
              <a:rPr lang="nl-NL" sz="1600" dirty="0">
                <a:solidFill>
                  <a:schemeClr val="bg1"/>
                </a:solidFill>
                <a:ea typeface="Calibri" panose="020F0502020204030204" pitchFamily="34" charset="0"/>
                <a:cs typeface="Times New Roman" panose="02020603050405020304" pitchFamily="18" charset="0"/>
              </a:rPr>
              <a:t>Maria en Rosalie Hofman</a:t>
            </a:r>
            <a:endParaRPr lang="nl-BE" sz="1600" dirty="0">
              <a:solidFill>
                <a:schemeClr val="bg1"/>
              </a:solidFill>
            </a:endParaRPr>
          </a:p>
        </p:txBody>
      </p:sp>
      <p:sp>
        <p:nvSpPr>
          <p:cNvPr id="14" name="Rechthoek 13"/>
          <p:cNvSpPr/>
          <p:nvPr/>
        </p:nvSpPr>
        <p:spPr>
          <a:xfrm>
            <a:off x="3307500" y="1440000"/>
            <a:ext cx="8186000" cy="3416320"/>
          </a:xfrm>
          <a:prstGeom prst="rect">
            <a:avLst/>
          </a:prstGeom>
        </p:spPr>
        <p:txBody>
          <a:bodyPr wrap="square">
            <a:spAutoFit/>
          </a:bodyPr>
          <a:lstStyle/>
          <a:p>
            <a:r>
              <a:rPr lang="nl-NL" sz="2400" dirty="0">
                <a:solidFill>
                  <a:prstClr val="white"/>
                </a:solidFill>
              </a:rPr>
              <a:t>Ik ging naar school in de Verschansingstraat, op enkele honderden meters gelegen van het Koninklijk Museum voor Schone Kunsten.  Ook op 13 oktober 1944. Die dag klonk er een verschrikkelijke ontploffing en alle kinderen moesten de kelder in.  Niemand wist waarom. Het bleek het begin te zijn van de bommenaanval door Nazi-Duitsland op onze stad.  </a:t>
            </a:r>
            <a:r>
              <a:rPr lang="nl-NL" sz="2400" dirty="0" smtClean="0">
                <a:solidFill>
                  <a:prstClr val="white"/>
                </a:solidFill>
              </a:rPr>
              <a:t>Al snel </a:t>
            </a:r>
            <a:r>
              <a:rPr lang="nl-NL" sz="2400" dirty="0">
                <a:solidFill>
                  <a:prstClr val="white"/>
                </a:solidFill>
              </a:rPr>
              <a:t>werden ze de "vliegende bommen" genoemd. </a:t>
            </a:r>
          </a:p>
          <a:p>
            <a:r>
              <a:rPr lang="nl-NL" sz="2400" dirty="0">
                <a:solidFill>
                  <a:schemeClr val="bg1"/>
                </a:solidFill>
                <a:latin typeface="SunAntwerpen" panose="020B0503050302020204" pitchFamily="34" charset="0"/>
                <a:ea typeface="Calibri" panose="020F0502020204030204" pitchFamily="34" charset="0"/>
                <a:cs typeface="Times New Roman" panose="02020603050405020304" pitchFamily="18" charset="0"/>
              </a:rPr>
              <a:t>•••</a:t>
            </a:r>
            <a:endParaRPr lang="nl-NL" sz="2400" dirty="0">
              <a:solidFill>
                <a:schemeClr val="bg1"/>
              </a:solidFill>
              <a:ea typeface="Calibri" panose="020F0502020204030204" pitchFamily="34" charset="0"/>
              <a:cs typeface="Times New Roman" panose="02020603050405020304" pitchFamily="18" charset="0"/>
            </a:endParaRPr>
          </a:p>
          <a:p>
            <a:pPr lvl="0"/>
            <a:endParaRPr lang="nl-NL" sz="2400" dirty="0">
              <a:solidFill>
                <a:prstClr val="white"/>
              </a:solidFill>
            </a:endParaRPr>
          </a:p>
        </p:txBody>
      </p:sp>
    </p:spTree>
    <p:extLst>
      <p:ext uri="{BB962C8B-B14F-4D97-AF65-F5344CB8AC3E}">
        <p14:creationId xmlns:p14="http://schemas.microsoft.com/office/powerpoint/2010/main" val="49439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hthoek 4"/>
          <p:cNvSpPr/>
          <p:nvPr/>
        </p:nvSpPr>
        <p:spPr>
          <a:xfrm>
            <a:off x="0" y="-1189"/>
            <a:ext cx="12192000" cy="126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a:off x="692727" y="458924"/>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Maria Hofman vertelt:</a:t>
            </a:r>
          </a:p>
        </p:txBody>
      </p:sp>
      <p:sp>
        <p:nvSpPr>
          <p:cNvPr id="4" name="Rechthoek 3"/>
          <p:cNvSpPr/>
          <p:nvPr/>
        </p:nvSpPr>
        <p:spPr>
          <a:xfrm>
            <a:off x="0" y="1267603"/>
            <a:ext cx="12191999" cy="5590398"/>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4000" rIns="684000" rtlCol="0" anchor="ctr"/>
          <a:lstStyle/>
          <a:p>
            <a:pPr algn="ctr"/>
            <a:endParaRPr lang="nl-NL" sz="240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678935"/>
            <a:ext cx="2304097" cy="3047748"/>
          </a:xfrm>
          <a:prstGeom prst="rect">
            <a:avLst/>
          </a:prstGeom>
        </p:spPr>
      </p:pic>
      <p:sp>
        <p:nvSpPr>
          <p:cNvPr id="8" name="Rechthoek 7"/>
          <p:cNvSpPr/>
          <p:nvPr/>
        </p:nvSpPr>
        <p:spPr>
          <a:xfrm>
            <a:off x="695325" y="4786868"/>
            <a:ext cx="2331087" cy="338554"/>
          </a:xfrm>
          <a:prstGeom prst="rect">
            <a:avLst/>
          </a:prstGeom>
        </p:spPr>
        <p:txBody>
          <a:bodyPr wrap="none">
            <a:spAutoFit/>
          </a:bodyPr>
          <a:lstStyle/>
          <a:p>
            <a:r>
              <a:rPr lang="nl-NL" sz="1600" dirty="0">
                <a:solidFill>
                  <a:schemeClr val="bg1"/>
                </a:solidFill>
                <a:ea typeface="Calibri" panose="020F0502020204030204" pitchFamily="34" charset="0"/>
                <a:cs typeface="Times New Roman" panose="02020603050405020304" pitchFamily="18" charset="0"/>
              </a:rPr>
              <a:t>Maria en Rosalie Hofman</a:t>
            </a:r>
            <a:endParaRPr lang="nl-BE" sz="1600" dirty="0">
              <a:solidFill>
                <a:schemeClr val="bg1"/>
              </a:solidFill>
            </a:endParaRPr>
          </a:p>
        </p:txBody>
      </p:sp>
      <p:sp>
        <p:nvSpPr>
          <p:cNvPr id="14" name="Rechthoek 13"/>
          <p:cNvSpPr/>
          <p:nvPr/>
        </p:nvSpPr>
        <p:spPr>
          <a:xfrm>
            <a:off x="3307500" y="1440000"/>
            <a:ext cx="8186000" cy="5262979"/>
          </a:xfrm>
          <a:prstGeom prst="rect">
            <a:avLst/>
          </a:prstGeom>
        </p:spPr>
        <p:txBody>
          <a:bodyPr wrap="square">
            <a:spAutoFit/>
          </a:bodyPr>
          <a:lstStyle/>
          <a:p>
            <a:pPr lvl="0"/>
            <a:r>
              <a:rPr lang="nl-NL" sz="2400" dirty="0">
                <a:solidFill>
                  <a:prstClr val="white"/>
                </a:solidFill>
              </a:rPr>
              <a:t>Tweeëneenhalf maand later, op 27 november 1944, ging mijn  mama – Rosalie Van Wichelen – (hier met mij op de foto) naar de stad om </a:t>
            </a:r>
            <a:r>
              <a:rPr lang="nl-NL" sz="2400" dirty="0" err="1">
                <a:solidFill>
                  <a:prstClr val="white"/>
                </a:solidFill>
              </a:rPr>
              <a:t>rantsoeneringzegels</a:t>
            </a:r>
            <a:r>
              <a:rPr lang="nl-NL" sz="2400" dirty="0">
                <a:solidFill>
                  <a:prstClr val="white"/>
                </a:solidFill>
              </a:rPr>
              <a:t> te gaan halen – dit waren zegeltjes </a:t>
            </a:r>
            <a:r>
              <a:rPr lang="nl-NL" sz="2400" dirty="0" smtClean="0">
                <a:solidFill>
                  <a:prstClr val="white"/>
                </a:solidFill>
              </a:rPr>
              <a:t>waarmee we </a:t>
            </a:r>
            <a:r>
              <a:rPr lang="nl-NL" sz="2400" dirty="0">
                <a:solidFill>
                  <a:prstClr val="white"/>
                </a:solidFill>
              </a:rPr>
              <a:t>bepaalde voedingsmiddelen </a:t>
            </a:r>
            <a:r>
              <a:rPr lang="nl-NL" sz="2400" dirty="0" smtClean="0">
                <a:solidFill>
                  <a:prstClr val="white"/>
                </a:solidFill>
              </a:rPr>
              <a:t>kochten.  </a:t>
            </a:r>
            <a:r>
              <a:rPr lang="nl-NL" sz="2400" dirty="0">
                <a:solidFill>
                  <a:prstClr val="white"/>
                </a:solidFill>
              </a:rPr>
              <a:t>Ze zat op de tram huiswaarts op </a:t>
            </a:r>
            <a:r>
              <a:rPr lang="nl-NL" sz="2400" dirty="0" smtClean="0">
                <a:solidFill>
                  <a:prstClr val="white"/>
                </a:solidFill>
              </a:rPr>
              <a:t>de </a:t>
            </a:r>
            <a:r>
              <a:rPr lang="nl-NL" sz="2400" dirty="0" err="1" smtClean="0">
                <a:solidFill>
                  <a:prstClr val="white"/>
                </a:solidFill>
              </a:rPr>
              <a:t>De</a:t>
            </a:r>
            <a:r>
              <a:rPr lang="nl-NL" sz="2400" dirty="0" smtClean="0">
                <a:solidFill>
                  <a:prstClr val="white"/>
                </a:solidFill>
              </a:rPr>
              <a:t> </a:t>
            </a:r>
            <a:r>
              <a:rPr lang="nl-NL" sz="2400" dirty="0">
                <a:solidFill>
                  <a:prstClr val="white"/>
                </a:solidFill>
              </a:rPr>
              <a:t>Keyserlei en voor </a:t>
            </a:r>
            <a:r>
              <a:rPr lang="nl-NL" sz="2400" dirty="0" smtClean="0">
                <a:solidFill>
                  <a:prstClr val="white"/>
                </a:solidFill>
              </a:rPr>
              <a:t>haar reed </a:t>
            </a:r>
            <a:r>
              <a:rPr lang="nl-NL" sz="2400" dirty="0">
                <a:solidFill>
                  <a:prstClr val="white"/>
                </a:solidFill>
              </a:rPr>
              <a:t>een andere tram</a:t>
            </a:r>
            <a:r>
              <a:rPr lang="nl-NL" sz="2400" dirty="0" smtClean="0">
                <a:solidFill>
                  <a:prstClr val="white"/>
                </a:solidFill>
              </a:rPr>
              <a:t>. </a:t>
            </a:r>
            <a:r>
              <a:rPr lang="nl-NL" sz="2400" dirty="0">
                <a:solidFill>
                  <a:prstClr val="white"/>
                </a:solidFill>
              </a:rPr>
              <a:t>Deze tram kruiste de Frankrijklei richting </a:t>
            </a:r>
            <a:r>
              <a:rPr lang="nl-NL" sz="2400" dirty="0" err="1">
                <a:solidFill>
                  <a:prstClr val="white"/>
                </a:solidFill>
              </a:rPr>
              <a:t>Teniersplaats</a:t>
            </a:r>
            <a:r>
              <a:rPr lang="nl-NL" sz="2400" dirty="0">
                <a:solidFill>
                  <a:prstClr val="white"/>
                </a:solidFill>
              </a:rPr>
              <a:t> en Leysstraat.  </a:t>
            </a:r>
          </a:p>
          <a:p>
            <a:pPr lvl="0"/>
            <a:r>
              <a:rPr lang="nl-NL" sz="2400" dirty="0">
                <a:solidFill>
                  <a:prstClr val="white"/>
                </a:solidFill>
              </a:rPr>
              <a:t>De bestuurder van de tram waarop mijn moeder zat, klingelde met de </a:t>
            </a:r>
            <a:r>
              <a:rPr lang="nl-NL" sz="2400" dirty="0" err="1">
                <a:solidFill>
                  <a:prstClr val="white"/>
                </a:solidFill>
              </a:rPr>
              <a:t>trambel</a:t>
            </a:r>
            <a:r>
              <a:rPr lang="nl-NL" sz="2400" dirty="0">
                <a:solidFill>
                  <a:prstClr val="white"/>
                </a:solidFill>
              </a:rPr>
              <a:t> om toestemming te vragen de Frankrijklei over te steken, maar de Britse soldaat die het verkeer </a:t>
            </a:r>
            <a:r>
              <a:rPr lang="nl-NL" sz="2400" dirty="0" smtClean="0">
                <a:solidFill>
                  <a:prstClr val="white"/>
                </a:solidFill>
              </a:rPr>
              <a:t>regelde</a:t>
            </a:r>
            <a:r>
              <a:rPr lang="nl-NL" sz="2400" dirty="0">
                <a:solidFill>
                  <a:prstClr val="white"/>
                </a:solidFill>
              </a:rPr>
              <a:t>, liet haar tram stoppen om Britse militaire voertuigen voorrang te verlenen.  Dit was de redding van de mensen op haar tram.</a:t>
            </a:r>
          </a:p>
          <a:p>
            <a:r>
              <a:rPr lang="nl-NL" sz="2400" dirty="0">
                <a:solidFill>
                  <a:schemeClr val="bg1"/>
                </a:solidFill>
                <a:latin typeface="SunAntwerpen" panose="020B0503050302020204" pitchFamily="34" charset="0"/>
                <a:ea typeface="Calibri" panose="020F0502020204030204" pitchFamily="34" charset="0"/>
                <a:cs typeface="Times New Roman" panose="02020603050405020304" pitchFamily="18" charset="0"/>
              </a:rPr>
              <a:t>•••</a:t>
            </a:r>
            <a:endParaRPr lang="nl-NL" sz="2400" dirty="0">
              <a:solidFill>
                <a:schemeClr val="bg1"/>
              </a:solidFill>
              <a:ea typeface="Calibri" panose="020F0502020204030204" pitchFamily="34" charset="0"/>
              <a:cs typeface="Times New Roman" panose="02020603050405020304" pitchFamily="18" charset="0"/>
            </a:endParaRPr>
          </a:p>
          <a:p>
            <a:pPr lvl="0"/>
            <a:endParaRPr lang="nl-NL" sz="2400" dirty="0">
              <a:solidFill>
                <a:prstClr val="white"/>
              </a:solidFill>
            </a:endParaRPr>
          </a:p>
        </p:txBody>
      </p:sp>
    </p:spTree>
    <p:extLst>
      <p:ext uri="{BB962C8B-B14F-4D97-AF65-F5344CB8AC3E}">
        <p14:creationId xmlns:p14="http://schemas.microsoft.com/office/powerpoint/2010/main" val="345346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hthoek 4"/>
          <p:cNvSpPr/>
          <p:nvPr/>
        </p:nvSpPr>
        <p:spPr>
          <a:xfrm>
            <a:off x="0" y="-1189"/>
            <a:ext cx="12192000" cy="126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a:off x="692727" y="458924"/>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Maria Hofman vertelt:</a:t>
            </a:r>
          </a:p>
        </p:txBody>
      </p:sp>
      <p:sp>
        <p:nvSpPr>
          <p:cNvPr id="4" name="Rechthoek 3"/>
          <p:cNvSpPr/>
          <p:nvPr/>
        </p:nvSpPr>
        <p:spPr>
          <a:xfrm>
            <a:off x="0" y="1267603"/>
            <a:ext cx="12191999" cy="5590398"/>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4000" rIns="684000" rtlCol="0" anchor="ctr"/>
          <a:lstStyle/>
          <a:p>
            <a:pPr algn="ctr"/>
            <a:endParaRPr lang="nl-NL" sz="240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678935"/>
            <a:ext cx="2304097" cy="3047748"/>
          </a:xfrm>
          <a:prstGeom prst="rect">
            <a:avLst/>
          </a:prstGeom>
        </p:spPr>
      </p:pic>
      <p:sp>
        <p:nvSpPr>
          <p:cNvPr id="8" name="Rechthoek 7"/>
          <p:cNvSpPr/>
          <p:nvPr/>
        </p:nvSpPr>
        <p:spPr>
          <a:xfrm>
            <a:off x="695325" y="4786868"/>
            <a:ext cx="2331087" cy="338554"/>
          </a:xfrm>
          <a:prstGeom prst="rect">
            <a:avLst/>
          </a:prstGeom>
        </p:spPr>
        <p:txBody>
          <a:bodyPr wrap="none">
            <a:spAutoFit/>
          </a:bodyPr>
          <a:lstStyle/>
          <a:p>
            <a:r>
              <a:rPr lang="nl-NL" sz="1600" dirty="0">
                <a:solidFill>
                  <a:schemeClr val="bg1"/>
                </a:solidFill>
                <a:ea typeface="Calibri" panose="020F0502020204030204" pitchFamily="34" charset="0"/>
                <a:cs typeface="Times New Roman" panose="02020603050405020304" pitchFamily="18" charset="0"/>
              </a:rPr>
              <a:t>Maria en Rosalie Hofman</a:t>
            </a:r>
            <a:endParaRPr lang="nl-BE" sz="1600" dirty="0">
              <a:solidFill>
                <a:schemeClr val="bg1"/>
              </a:solidFill>
            </a:endParaRPr>
          </a:p>
        </p:txBody>
      </p:sp>
      <p:sp>
        <p:nvSpPr>
          <p:cNvPr id="14" name="Rechthoek 13"/>
          <p:cNvSpPr/>
          <p:nvPr/>
        </p:nvSpPr>
        <p:spPr>
          <a:xfrm>
            <a:off x="3307500" y="1440000"/>
            <a:ext cx="8186000" cy="5632311"/>
          </a:xfrm>
          <a:prstGeom prst="rect">
            <a:avLst/>
          </a:prstGeom>
        </p:spPr>
        <p:txBody>
          <a:bodyPr wrap="square">
            <a:spAutoFit/>
          </a:bodyPr>
          <a:lstStyle/>
          <a:p>
            <a:pPr lvl="0"/>
            <a:r>
              <a:rPr lang="nl-NL" sz="2400" dirty="0" smtClean="0">
                <a:solidFill>
                  <a:prstClr val="white"/>
                </a:solidFill>
              </a:rPr>
              <a:t>Want op hetzelfde </a:t>
            </a:r>
            <a:r>
              <a:rPr lang="nl-NL" sz="2400" dirty="0">
                <a:solidFill>
                  <a:prstClr val="white"/>
                </a:solidFill>
              </a:rPr>
              <a:t>moment sloeg de bom in, vernielde de tram voor haar en vele voertuigen.  De inslag van de bom maakte </a:t>
            </a:r>
            <a:r>
              <a:rPr lang="nl-NL" sz="2400" b="1" dirty="0">
                <a:solidFill>
                  <a:prstClr val="white"/>
                </a:solidFill>
              </a:rPr>
              <a:t>157</a:t>
            </a:r>
            <a:r>
              <a:rPr lang="nl-NL" sz="2400" dirty="0">
                <a:solidFill>
                  <a:prstClr val="white"/>
                </a:solidFill>
              </a:rPr>
              <a:t> doden en </a:t>
            </a:r>
            <a:r>
              <a:rPr lang="nl-NL" sz="2400" b="1" dirty="0">
                <a:solidFill>
                  <a:prstClr val="white"/>
                </a:solidFill>
              </a:rPr>
              <a:t>261</a:t>
            </a:r>
            <a:r>
              <a:rPr lang="nl-NL" sz="2400" dirty="0">
                <a:solidFill>
                  <a:prstClr val="white"/>
                </a:solidFill>
              </a:rPr>
              <a:t> gewonden.</a:t>
            </a:r>
          </a:p>
          <a:p>
            <a:pPr lvl="0"/>
            <a:endParaRPr lang="nl-NL" sz="2400" dirty="0">
              <a:solidFill>
                <a:prstClr val="white"/>
              </a:solidFill>
            </a:endParaRPr>
          </a:p>
          <a:p>
            <a:pPr lvl="0"/>
            <a:r>
              <a:rPr lang="nl-NL" sz="2400" dirty="0">
                <a:solidFill>
                  <a:prstClr val="white"/>
                </a:solidFill>
              </a:rPr>
              <a:t>Toen mama besefte wat er gebeurd was, voelde ze dat ze </a:t>
            </a:r>
            <a:r>
              <a:rPr lang="nl-NL" sz="2400" dirty="0" smtClean="0">
                <a:solidFill>
                  <a:prstClr val="white"/>
                </a:solidFill>
              </a:rPr>
              <a:t>bloedde aan </a:t>
            </a:r>
            <a:r>
              <a:rPr lang="nl-NL" sz="2400" dirty="0">
                <a:solidFill>
                  <a:prstClr val="white"/>
                </a:solidFill>
              </a:rPr>
              <a:t>haar hoofd </a:t>
            </a:r>
            <a:r>
              <a:rPr lang="nl-NL" sz="2400" dirty="0" smtClean="0">
                <a:solidFill>
                  <a:prstClr val="white"/>
                </a:solidFill>
              </a:rPr>
              <a:t>en dat haar </a:t>
            </a:r>
            <a:r>
              <a:rPr lang="nl-NL" sz="2400" dirty="0">
                <a:solidFill>
                  <a:prstClr val="white"/>
                </a:solidFill>
              </a:rPr>
              <a:t>hand </a:t>
            </a:r>
            <a:r>
              <a:rPr lang="nl-NL" sz="2400" dirty="0" smtClean="0">
                <a:solidFill>
                  <a:prstClr val="white"/>
                </a:solidFill>
              </a:rPr>
              <a:t>volledig </a:t>
            </a:r>
            <a:r>
              <a:rPr lang="nl-NL" sz="2400" dirty="0">
                <a:solidFill>
                  <a:prstClr val="white"/>
                </a:solidFill>
              </a:rPr>
              <a:t>gezwollen was</a:t>
            </a:r>
            <a:r>
              <a:rPr lang="nl-NL" sz="2400" dirty="0" smtClean="0">
                <a:solidFill>
                  <a:prstClr val="white"/>
                </a:solidFill>
              </a:rPr>
              <a:t>. </a:t>
            </a:r>
            <a:r>
              <a:rPr lang="nl-NL" sz="2400" dirty="0">
                <a:solidFill>
                  <a:prstClr val="white"/>
                </a:solidFill>
              </a:rPr>
              <a:t>Als ze om zich heen keek zag ze </a:t>
            </a:r>
            <a:r>
              <a:rPr lang="nl-NL" sz="2400" dirty="0" smtClean="0">
                <a:solidFill>
                  <a:prstClr val="white"/>
                </a:solidFill>
              </a:rPr>
              <a:t>alleen maar gekwetste </a:t>
            </a:r>
            <a:r>
              <a:rPr lang="nl-NL" sz="2400" dirty="0">
                <a:solidFill>
                  <a:prstClr val="white"/>
                </a:solidFill>
              </a:rPr>
              <a:t>en huilende mensen</a:t>
            </a:r>
            <a:r>
              <a:rPr lang="nl-NL" sz="2400" dirty="0" smtClean="0">
                <a:solidFill>
                  <a:prstClr val="white"/>
                </a:solidFill>
              </a:rPr>
              <a:t>. In </a:t>
            </a:r>
            <a:r>
              <a:rPr lang="nl-NL" sz="2400" dirty="0">
                <a:solidFill>
                  <a:prstClr val="white"/>
                </a:solidFill>
              </a:rPr>
              <a:t>paniek sprong ze uit de tram en zette het op een lopen, met slechts één </a:t>
            </a:r>
            <a:r>
              <a:rPr lang="nl-NL" sz="2400" dirty="0" smtClean="0">
                <a:solidFill>
                  <a:prstClr val="white"/>
                </a:solidFill>
              </a:rPr>
              <a:t>gedachte: </a:t>
            </a:r>
            <a:r>
              <a:rPr lang="nl-NL" sz="2400" dirty="0">
                <a:solidFill>
                  <a:prstClr val="white"/>
                </a:solidFill>
              </a:rPr>
              <a:t>naar huis naar </a:t>
            </a:r>
            <a:r>
              <a:rPr lang="nl-NL" sz="2400" dirty="0" smtClean="0">
                <a:solidFill>
                  <a:prstClr val="white"/>
                </a:solidFill>
              </a:rPr>
              <a:t>huis!</a:t>
            </a:r>
            <a:endParaRPr lang="nl-NL" sz="2400" dirty="0">
              <a:solidFill>
                <a:prstClr val="white"/>
              </a:solidFill>
            </a:endParaRPr>
          </a:p>
          <a:p>
            <a:pPr lvl="0"/>
            <a:endParaRPr lang="nl-NL" sz="2400" dirty="0">
              <a:solidFill>
                <a:prstClr val="white"/>
              </a:solidFill>
            </a:endParaRPr>
          </a:p>
          <a:p>
            <a:pPr lvl="0"/>
            <a:r>
              <a:rPr lang="nl-NL" sz="2400" dirty="0">
                <a:solidFill>
                  <a:prstClr val="white"/>
                </a:solidFill>
              </a:rPr>
              <a:t>Ze rende over de </a:t>
            </a:r>
            <a:r>
              <a:rPr lang="nl-NL" sz="2400" dirty="0" err="1">
                <a:solidFill>
                  <a:prstClr val="white"/>
                </a:solidFill>
              </a:rPr>
              <a:t>Teniersplaats</a:t>
            </a:r>
            <a:r>
              <a:rPr lang="nl-NL" sz="2400" dirty="0">
                <a:solidFill>
                  <a:prstClr val="white"/>
                </a:solidFill>
              </a:rPr>
              <a:t>, tussen de lijken, zag in een flits dat de Britse soldaat, die het verkeer regelde, als het ware uiteengereten was. </a:t>
            </a:r>
          </a:p>
          <a:p>
            <a:r>
              <a:rPr lang="nl-NL" sz="2400" dirty="0">
                <a:solidFill>
                  <a:schemeClr val="bg1"/>
                </a:solidFill>
                <a:latin typeface="SunAntwerpen" panose="020B0503050302020204" pitchFamily="34" charset="0"/>
                <a:ea typeface="Calibri" panose="020F0502020204030204" pitchFamily="34" charset="0"/>
                <a:cs typeface="Times New Roman" panose="02020603050405020304" pitchFamily="18" charset="0"/>
              </a:rPr>
              <a:t>•••</a:t>
            </a:r>
            <a:endParaRPr lang="nl-NL" sz="2400" dirty="0">
              <a:solidFill>
                <a:schemeClr val="bg1"/>
              </a:solidFill>
              <a:ea typeface="Calibri" panose="020F0502020204030204" pitchFamily="34" charset="0"/>
              <a:cs typeface="Times New Roman" panose="02020603050405020304" pitchFamily="18" charset="0"/>
            </a:endParaRPr>
          </a:p>
          <a:p>
            <a:pPr lvl="0"/>
            <a:endParaRPr lang="nl-NL" sz="2400" dirty="0">
              <a:solidFill>
                <a:prstClr val="white"/>
              </a:solidFill>
            </a:endParaRPr>
          </a:p>
        </p:txBody>
      </p:sp>
    </p:spTree>
    <p:extLst>
      <p:ext uri="{BB962C8B-B14F-4D97-AF65-F5344CB8AC3E}">
        <p14:creationId xmlns:p14="http://schemas.microsoft.com/office/powerpoint/2010/main" val="118679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hthoek 4"/>
          <p:cNvSpPr/>
          <p:nvPr/>
        </p:nvSpPr>
        <p:spPr>
          <a:xfrm>
            <a:off x="0" y="-1189"/>
            <a:ext cx="12192000" cy="126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a:off x="692727" y="458924"/>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Maria Hofman vertelt:</a:t>
            </a:r>
          </a:p>
        </p:txBody>
      </p:sp>
      <p:sp>
        <p:nvSpPr>
          <p:cNvPr id="4" name="Rechthoek 3"/>
          <p:cNvSpPr/>
          <p:nvPr/>
        </p:nvSpPr>
        <p:spPr>
          <a:xfrm>
            <a:off x="0" y="1267603"/>
            <a:ext cx="12191999" cy="5590398"/>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4000" rIns="684000" rtlCol="0" anchor="ctr"/>
          <a:lstStyle/>
          <a:p>
            <a:pPr algn="ctr"/>
            <a:endParaRPr lang="nl-NL" sz="240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678935"/>
            <a:ext cx="2304097" cy="3047748"/>
          </a:xfrm>
          <a:prstGeom prst="rect">
            <a:avLst/>
          </a:prstGeom>
        </p:spPr>
      </p:pic>
      <p:sp>
        <p:nvSpPr>
          <p:cNvPr id="8" name="Rechthoek 7"/>
          <p:cNvSpPr/>
          <p:nvPr/>
        </p:nvSpPr>
        <p:spPr>
          <a:xfrm>
            <a:off x="695325" y="4786868"/>
            <a:ext cx="2331087" cy="338554"/>
          </a:xfrm>
          <a:prstGeom prst="rect">
            <a:avLst/>
          </a:prstGeom>
        </p:spPr>
        <p:txBody>
          <a:bodyPr wrap="none">
            <a:spAutoFit/>
          </a:bodyPr>
          <a:lstStyle/>
          <a:p>
            <a:r>
              <a:rPr lang="nl-NL" sz="1600" dirty="0">
                <a:solidFill>
                  <a:schemeClr val="bg1"/>
                </a:solidFill>
                <a:ea typeface="Calibri" panose="020F0502020204030204" pitchFamily="34" charset="0"/>
                <a:cs typeface="Times New Roman" panose="02020603050405020304" pitchFamily="18" charset="0"/>
              </a:rPr>
              <a:t>Maria en Rosalie Hofman</a:t>
            </a:r>
            <a:endParaRPr lang="nl-BE" sz="1600" dirty="0">
              <a:solidFill>
                <a:schemeClr val="bg1"/>
              </a:solidFill>
            </a:endParaRPr>
          </a:p>
        </p:txBody>
      </p:sp>
      <p:sp>
        <p:nvSpPr>
          <p:cNvPr id="14" name="Rechthoek 13"/>
          <p:cNvSpPr/>
          <p:nvPr/>
        </p:nvSpPr>
        <p:spPr>
          <a:xfrm>
            <a:off x="3307500" y="1440000"/>
            <a:ext cx="8186000" cy="4524315"/>
          </a:xfrm>
          <a:prstGeom prst="rect">
            <a:avLst/>
          </a:prstGeom>
        </p:spPr>
        <p:txBody>
          <a:bodyPr wrap="square">
            <a:spAutoFit/>
          </a:bodyPr>
          <a:lstStyle/>
          <a:p>
            <a:pPr lvl="0"/>
            <a:r>
              <a:rPr lang="nl-NL" sz="2400" dirty="0">
                <a:solidFill>
                  <a:prstClr val="white"/>
                </a:solidFill>
              </a:rPr>
              <a:t>Iets verder besefte ze: mijn handtas, mijn rantsoeneringszegels en ze rende terug, terug tussen de ravage en de chaos.  Bij haar tram gekomen zag ze dat de ontvanger - met bloedend hoofd - bij zijn tram stond en alle persoonlijke bezittingen van zijn passagiers rond zich in </a:t>
            </a:r>
            <a:r>
              <a:rPr lang="nl-NL" sz="2400" dirty="0" smtClean="0">
                <a:solidFill>
                  <a:prstClr val="white"/>
                </a:solidFill>
              </a:rPr>
              <a:t>bewaring </a:t>
            </a:r>
            <a:r>
              <a:rPr lang="nl-NL" sz="2400" dirty="0">
                <a:solidFill>
                  <a:prstClr val="white"/>
                </a:solidFill>
              </a:rPr>
              <a:t>had genomen</a:t>
            </a:r>
            <a:r>
              <a:rPr lang="nl-NL" sz="2400" dirty="0" smtClean="0">
                <a:solidFill>
                  <a:prstClr val="white"/>
                </a:solidFill>
              </a:rPr>
              <a:t>. </a:t>
            </a:r>
            <a:r>
              <a:rPr lang="nl-NL" sz="2400" dirty="0">
                <a:solidFill>
                  <a:prstClr val="white"/>
                </a:solidFill>
              </a:rPr>
              <a:t>Zo had zij haar rantsoeneringszegels terug. </a:t>
            </a:r>
            <a:endParaRPr lang="nl-NL" sz="2400" dirty="0" smtClean="0">
              <a:solidFill>
                <a:prstClr val="white"/>
              </a:solidFill>
            </a:endParaRPr>
          </a:p>
          <a:p>
            <a:pPr lvl="0"/>
            <a:endParaRPr lang="nl-NL" sz="2400" dirty="0">
              <a:solidFill>
                <a:prstClr val="white"/>
              </a:solidFill>
            </a:endParaRPr>
          </a:p>
          <a:p>
            <a:pPr lvl="0"/>
            <a:r>
              <a:rPr lang="nl-NL" sz="2400" dirty="0" smtClean="0">
                <a:solidFill>
                  <a:prstClr val="white"/>
                </a:solidFill>
              </a:rPr>
              <a:t>Thuis </a:t>
            </a:r>
            <a:r>
              <a:rPr lang="nl-NL" sz="2400" dirty="0">
                <a:solidFill>
                  <a:prstClr val="white"/>
                </a:solidFill>
              </a:rPr>
              <a:t>gekomen is zij door mijn vader naar de Engelse hulppost gebracht waar ze de eerste medische zorgen kreeg toegediend.</a:t>
            </a:r>
          </a:p>
          <a:p>
            <a:pPr lvl="0"/>
            <a:endParaRPr lang="nl-NL" sz="2400" dirty="0">
              <a:solidFill>
                <a:prstClr val="white"/>
              </a:solidFill>
            </a:endParaRPr>
          </a:p>
          <a:p>
            <a:pPr lvl="0"/>
            <a:r>
              <a:rPr lang="nl-NL" sz="2400" dirty="0">
                <a:solidFill>
                  <a:prstClr val="white"/>
                </a:solidFill>
              </a:rPr>
              <a:t>Pas later beseften we in ons gezin aan welk drama wij ontsnapt waren.</a:t>
            </a:r>
          </a:p>
        </p:txBody>
      </p:sp>
    </p:spTree>
    <p:extLst>
      <p:ext uri="{BB962C8B-B14F-4D97-AF65-F5344CB8AC3E}">
        <p14:creationId xmlns:p14="http://schemas.microsoft.com/office/powerpoint/2010/main" val="103821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
            </a:r>
            <a:br>
              <a:rPr lang="nl-NL" sz="3200" dirty="0">
                <a:solidFill>
                  <a:schemeClr val="accent2"/>
                </a:solidFill>
                <a:latin typeface="+mj-lt"/>
                <a:ea typeface="Calibri" panose="020F0502020204030204" pitchFamily="34" charset="0"/>
                <a:cs typeface="Times New Roman" panose="02020603050405020304" pitchFamily="18" charset="0"/>
              </a:rPr>
            </a:br>
            <a:endParaRPr lang="nl-NL" sz="3200" dirty="0">
              <a:solidFill>
                <a:schemeClr val="accent2"/>
              </a:solidFill>
              <a:latin typeface="+mj-lt"/>
              <a:ea typeface="Calibri" panose="020F0502020204030204" pitchFamily="34" charset="0"/>
              <a:cs typeface="Times New Roman" panose="02020603050405020304" pitchFamily="18" charset="0"/>
            </a:endParaRPr>
          </a:p>
        </p:txBody>
      </p:sp>
      <p:sp>
        <p:nvSpPr>
          <p:cNvPr id="4" name="Rechthoek 3"/>
          <p:cNvSpPr/>
          <p:nvPr/>
        </p:nvSpPr>
        <p:spPr>
          <a:xfrm>
            <a:off x="0" y="1263316"/>
            <a:ext cx="12191999" cy="5594684"/>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nchorCtr="0"/>
          <a:lstStyle/>
          <a:p>
            <a:pPr algn="ctr"/>
            <a:endParaRPr lang="nl-NL" sz="2400" dirty="0"/>
          </a:p>
          <a:p>
            <a:pPr algn="ctr"/>
            <a:r>
              <a:rPr lang="nl-NL" sz="2400" dirty="0"/>
              <a:t>Er vielen 100</a:t>
            </a:r>
            <a:r>
              <a:rPr lang="nl-NL" sz="2400" baseline="30000" dirty="0"/>
              <a:t>den</a:t>
            </a:r>
            <a:r>
              <a:rPr lang="nl-NL" sz="2400" dirty="0"/>
              <a:t> bommen op Antwerpen </a:t>
            </a:r>
            <a:br>
              <a:rPr lang="nl-NL" sz="2400" dirty="0"/>
            </a:br>
            <a:r>
              <a:rPr lang="nl-NL" sz="2400" dirty="0"/>
              <a:t>en iedereen die de oorlog overleefde heeft wel een verhaal over de bommen.</a:t>
            </a:r>
          </a:p>
        </p:txBody>
      </p:sp>
      <p:pic>
        <p:nvPicPr>
          <p:cNvPr id="5" name="Schuilkelder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16688" y="2995864"/>
            <a:ext cx="3752850" cy="2743200"/>
          </a:xfrm>
          <a:prstGeom prst="rect">
            <a:avLst/>
          </a:prstGeom>
        </p:spPr>
      </p:pic>
      <p:grpSp>
        <p:nvGrpSpPr>
          <p:cNvPr id="7" name="Groep 6"/>
          <p:cNvGrpSpPr/>
          <p:nvPr/>
        </p:nvGrpSpPr>
        <p:grpSpPr>
          <a:xfrm>
            <a:off x="5658744" y="3917464"/>
            <a:ext cx="900000" cy="900000"/>
            <a:chOff x="5643113" y="4561555"/>
            <a:chExt cx="900000" cy="900000"/>
          </a:xfrm>
        </p:grpSpPr>
        <p:sp>
          <p:nvSpPr>
            <p:cNvPr id="8" name="Ovaal 7"/>
            <p:cNvSpPr/>
            <p:nvPr/>
          </p:nvSpPr>
          <p:spPr>
            <a:xfrm>
              <a:off x="5643113" y="4561555"/>
              <a:ext cx="900000" cy="9000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Gelijkbenige driehoek 8"/>
            <p:cNvSpPr/>
            <p:nvPr/>
          </p:nvSpPr>
          <p:spPr>
            <a:xfrm rot="5400000">
              <a:off x="5871754" y="4743767"/>
              <a:ext cx="600892" cy="535577"/>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12005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hthoek 3"/>
          <p:cNvSpPr/>
          <p:nvPr/>
        </p:nvSpPr>
        <p:spPr>
          <a:xfrm>
            <a:off x="0" y="1263316"/>
            <a:ext cx="12191999" cy="5594684"/>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nchorCtr="0"/>
          <a:lstStyle/>
          <a:p>
            <a:pPr algn="ctr"/>
            <a:endParaRPr lang="nl-NL" sz="2400" dirty="0"/>
          </a:p>
          <a:p>
            <a:pPr algn="ctr"/>
            <a:r>
              <a:rPr lang="nl-NL" sz="2400" dirty="0"/>
              <a:t>Tussen de verschrikkelijke verhalen en de wanhoop was er ook tijdens de Tweede Wereldoorlog plaats voor hoop en levenslange vriendschappen. Er zijn ontzettend veel verhalen uit de oorlog. Hoe meer je er hoort, hoe meer deze periode tot leven komt</a:t>
            </a:r>
            <a:r>
              <a:rPr lang="nl-NL" sz="2400" dirty="0" smtClean="0"/>
              <a:t>.</a:t>
            </a:r>
          </a:p>
          <a:p>
            <a:pPr algn="ctr"/>
            <a:endParaRPr lang="nl-NL" sz="2400" dirty="0"/>
          </a:p>
          <a:p>
            <a:pPr algn="ctr"/>
            <a:r>
              <a:rPr lang="nl-NL" sz="2400" dirty="0"/>
              <a:t>Ken jij nog een getuige uit de Tweede Wereldoorlog? Het kan gaan om een (over)grootouder, buur of verre familie. Als ze nog leven, waren ze waarschijnlijk kind tijdens de Tweede Wereldoorlog. Ga eens op bezoek en vraag om te vertellen.</a:t>
            </a:r>
          </a:p>
        </p:txBody>
      </p:sp>
      <p:sp>
        <p:nvSpPr>
          <p:cNvPr id="13" name="Tekstvak 12"/>
          <p:cNvSpPr txBox="1"/>
          <p:nvPr/>
        </p:nvSpPr>
        <p:spPr>
          <a:xfrm>
            <a:off x="695613" y="4511842"/>
            <a:ext cx="10800773" cy="1612232"/>
          </a:xfrm>
          <a:prstGeom prst="rect">
            <a:avLst/>
          </a:prstGeom>
          <a:solidFill>
            <a:schemeClr val="accent1">
              <a:lumMod val="40000"/>
              <a:lumOff val="60000"/>
            </a:schemeClr>
          </a:solidFill>
        </p:spPr>
        <p:txBody>
          <a:bodyPr wrap="square" lIns="0" tIns="0" rIns="0" bIns="0" rtlCol="0" anchor="ctr" anchorCtr="0">
            <a:noAutofit/>
          </a:bodyPr>
          <a:lstStyle/>
          <a:p>
            <a:pPr algn="ctr">
              <a:lnSpc>
                <a:spcPct val="107000"/>
              </a:lnSpc>
              <a:spcAft>
                <a:spcPts val="800"/>
              </a:spcAft>
            </a:pPr>
            <a:r>
              <a:rPr lang="nl-NL" sz="2400" dirty="0">
                <a:ea typeface="Calibri" panose="020F0502020204030204" pitchFamily="34" charset="0"/>
                <a:cs typeface="Times New Roman" panose="02020603050405020304" pitchFamily="18" charset="0"/>
              </a:rPr>
              <a:t>Misschien willen ze hun verhaal wel delen voor de hele klas of school.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Vraag hulp aan jouw leerkracht en nodig hen uit.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Bedenk op voorhand enkele vragen die je graag zou willen stellen.</a:t>
            </a:r>
          </a:p>
        </p:txBody>
      </p:sp>
    </p:spTree>
    <p:extLst>
      <p:ext uri="{BB962C8B-B14F-4D97-AF65-F5344CB8AC3E}">
        <p14:creationId xmlns:p14="http://schemas.microsoft.com/office/powerpoint/2010/main" val="75667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7708" y="-24842"/>
            <a:ext cx="12236334" cy="6967063"/>
          </a:xfrm>
          <a:prstGeom prst="rect">
            <a:avLst/>
          </a:prstGeom>
        </p:spPr>
      </p:pic>
      <p:sp>
        <p:nvSpPr>
          <p:cNvPr id="10" name="Rechthoek 9">
            <a:extLst>
              <a:ext uri="{FF2B5EF4-FFF2-40B4-BE49-F238E27FC236}">
                <a16:creationId xmlns:a16="http://schemas.microsoft.com/office/drawing/2014/main" id="{6D4EAA99-1D29-BB4A-833F-02DA4399EBDF}"/>
              </a:ext>
            </a:extLst>
          </p:cNvPr>
          <p:cNvSpPr/>
          <p:nvPr/>
        </p:nvSpPr>
        <p:spPr>
          <a:xfrm>
            <a:off x="-113016" y="0"/>
            <a:ext cx="12262780" cy="6942221"/>
          </a:xfrm>
          <a:prstGeom prst="rect">
            <a:avLst/>
          </a:prstGeom>
          <a:solidFill>
            <a:schemeClr val="accent3">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D28A57BD-7F34-EB47-A531-AB5F09A25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8720" y="5856019"/>
            <a:ext cx="1079262" cy="1080701"/>
          </a:xfrm>
          <a:prstGeom prst="rect">
            <a:avLst/>
          </a:prstGeom>
        </p:spPr>
      </p:pic>
      <p:pic>
        <p:nvPicPr>
          <p:cNvPr id="13" name="Afbeelding 12">
            <a:extLst>
              <a:ext uri="{FF2B5EF4-FFF2-40B4-BE49-F238E27FC236}">
                <a16:creationId xmlns:a16="http://schemas.microsoft.com/office/drawing/2014/main" id="{BAC4DA8A-5AA6-0345-9627-269E63377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2084" y="5856019"/>
            <a:ext cx="1082663" cy="1079787"/>
          </a:xfrm>
          <a:prstGeom prst="rect">
            <a:avLst/>
          </a:prstGeom>
        </p:spPr>
      </p:pic>
    </p:spTree>
    <p:extLst>
      <p:ext uri="{BB962C8B-B14F-4D97-AF65-F5344CB8AC3E}">
        <p14:creationId xmlns:p14="http://schemas.microsoft.com/office/powerpoint/2010/main" val="378107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Een veelvoorkomend gevoel tijdens de oorlog is </a:t>
            </a:r>
            <a:r>
              <a:rPr lang="nl-NL" sz="2400" b="1" dirty="0">
                <a:ea typeface="Calibri" panose="020F0502020204030204" pitchFamily="34" charset="0"/>
                <a:cs typeface="Times New Roman" panose="02020603050405020304" pitchFamily="18" charset="0"/>
              </a:rPr>
              <a:t>angst</a:t>
            </a:r>
            <a:r>
              <a:rPr lang="nl-NL" sz="2400" dirty="0">
                <a:ea typeface="Calibri" panose="020F0502020204030204" pitchFamily="34" charset="0"/>
                <a:cs typeface="Times New Roman" panose="02020603050405020304" pitchFamily="18" charset="0"/>
              </a:rPr>
              <a:t>. </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Steek je hand op als dit gevoel op jouw plakbriefje staat. </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Ook tijdens de Tweede Wereldoorlog zijn veel mensen bang.</a:t>
            </a:r>
          </a:p>
          <a:p>
            <a:endParaRPr lang="nl-NL" sz="2400" dirty="0">
              <a:ea typeface="Calibri" panose="020F0502020204030204" pitchFamily="34" charset="0"/>
              <a:cs typeface="Times New Roman" panose="02020603050405020304" pitchFamily="18" charset="0"/>
            </a:endParaRP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Welke redenen hadden mensen om bang te zijn tijdens de Tweede Wereldoorlog? Bespreek het klassikaal.</a:t>
            </a:r>
          </a:p>
          <a:p>
            <a:endParaRPr lang="nl-NL"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433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Er waren verschillende redenen om bang te zijn tijdens de Tweede Wereldoorlog.</a:t>
            </a:r>
          </a:p>
          <a:p>
            <a:endParaRPr lang="nl-NL" sz="2400" dirty="0">
              <a:ea typeface="Calibri" panose="020F0502020204030204" pitchFamily="34" charset="0"/>
              <a:cs typeface="Times New Roman" panose="02020603050405020304" pitchFamily="18" charset="0"/>
            </a:endParaRP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Angst om te moeten gaan vechten.</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Angst om opgepakt te worden door de Duitse bezetter.</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Angst om familie te verliezen.</a:t>
            </a:r>
          </a:p>
          <a:p>
            <a:pPr marL="342900" indent="-342900">
              <a:buClr>
                <a:schemeClr val="accent2"/>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Angst om niet voldoende eten te hebben</a:t>
            </a:r>
            <a:r>
              <a:rPr lang="nl-NL" sz="2400" dirty="0">
                <a:ea typeface="Calibri" panose="020F0502020204030204" pitchFamily="34" charset="0"/>
                <a:cs typeface="Times New Roman" panose="02020603050405020304" pitchFamily="18" charset="0"/>
              </a:rPr>
              <a:t>.</a:t>
            </a:r>
          </a:p>
          <a:p>
            <a:pPr marL="342900" indent="-342900">
              <a:buClr>
                <a:schemeClr val="accent2"/>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Angst voor deportatie</a:t>
            </a:r>
            <a:r>
              <a:rPr lang="nl-NL" sz="2400" dirty="0">
                <a:ea typeface="Calibri" panose="020F0502020204030204" pitchFamily="34" charset="0"/>
                <a:cs typeface="Times New Roman" panose="02020603050405020304" pitchFamily="18" charset="0"/>
              </a:rPr>
              <a:t>.</a:t>
            </a:r>
          </a:p>
          <a:p>
            <a:pPr marL="342900" indent="-342900">
              <a:buClr>
                <a:schemeClr val="accent2"/>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Angst voor bommen</a:t>
            </a:r>
            <a:r>
              <a:rPr lang="nl-NL" sz="2400"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844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De uitbraak van de Tweede Wereldoorlog leidt in mei 1940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tot een bestorming van de winkels.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Wat zou jij </a:t>
            </a:r>
            <a:r>
              <a:rPr lang="nl-NL" sz="2400" dirty="0" smtClean="0">
                <a:ea typeface="Calibri" panose="020F0502020204030204" pitchFamily="34" charset="0"/>
                <a:cs typeface="Times New Roman" panose="02020603050405020304" pitchFamily="18" charset="0"/>
              </a:rPr>
              <a:t>zeker kopen </a:t>
            </a:r>
            <a:r>
              <a:rPr lang="nl-NL" sz="2400" dirty="0">
                <a:ea typeface="Calibri" panose="020F0502020204030204" pitchFamily="34" charset="0"/>
                <a:cs typeface="Times New Roman" panose="02020603050405020304" pitchFamily="18" charset="0"/>
              </a:rPr>
              <a:t>als je vreest dat er oorlog zal uitbreken?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smtClean="0">
                <a:ea typeface="Calibri" panose="020F0502020204030204" pitchFamily="34" charset="0"/>
                <a:cs typeface="Times New Roman" panose="02020603050405020304" pitchFamily="18" charset="0"/>
              </a:rPr>
              <a:t>Denk er samen over na en bespreek.</a:t>
            </a:r>
            <a:endParaRPr lang="nl-NL"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88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Bij het uitbreken van de Tweede Wereldoorlog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kopen mensen vooral bewaarbare voeding zoals:</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Eten in blik</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Rijst</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Deegwaren</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Chocolade</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Suiker </a:t>
            </a:r>
          </a:p>
          <a:p>
            <a:pPr marL="342900" indent="-342900">
              <a:buClr>
                <a:schemeClr val="accent2"/>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Koffie</a:t>
            </a:r>
          </a:p>
          <a:p>
            <a:pPr>
              <a:buClr>
                <a:schemeClr val="accent2"/>
              </a:buClr>
            </a:pP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Veel volwassenen </a:t>
            </a:r>
            <a:r>
              <a:rPr lang="nl-NL" sz="2400" dirty="0" smtClean="0">
                <a:ea typeface="Calibri" panose="020F0502020204030204" pitchFamily="34" charset="0"/>
                <a:cs typeface="Times New Roman" panose="02020603050405020304" pitchFamily="18" charset="0"/>
              </a:rPr>
              <a:t>maakten </a:t>
            </a:r>
            <a:r>
              <a:rPr lang="nl-NL" sz="2400" dirty="0">
                <a:ea typeface="Calibri" panose="020F0502020204030204" pitchFamily="34" charset="0"/>
                <a:cs typeface="Times New Roman" panose="02020603050405020304" pitchFamily="18" charset="0"/>
              </a:rPr>
              <a:t>ook de Eerste Wereldoorlog </a:t>
            </a:r>
            <a:r>
              <a:rPr lang="nl-NL" sz="2400" dirty="0" smtClean="0">
                <a:ea typeface="Calibri" panose="020F0502020204030204" pitchFamily="34" charset="0"/>
                <a:cs typeface="Times New Roman" panose="02020603050405020304" pitchFamily="18" charset="0"/>
              </a:rPr>
              <a:t>mee </a:t>
            </a:r>
            <a:r>
              <a:rPr lang="nl-NL" sz="2400" dirty="0">
                <a:ea typeface="Calibri" panose="020F0502020204030204" pitchFamily="34" charset="0"/>
                <a:cs typeface="Times New Roman" panose="02020603050405020304" pitchFamily="18" charset="0"/>
              </a:rPr>
              <a:t>en wisten wat ze nodig hadden om te overleven. Er stonden lange wachtrijen voor de winkels.</a:t>
            </a:r>
          </a:p>
        </p:txBody>
      </p:sp>
    </p:spTree>
    <p:extLst>
      <p:ext uri="{BB962C8B-B14F-4D97-AF65-F5344CB8AC3E}">
        <p14:creationId xmlns:p14="http://schemas.microsoft.com/office/powerpoint/2010/main" val="35553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Ongeveer de helft van ons voedsel </a:t>
            </a:r>
            <a:r>
              <a:rPr lang="nl-NL" sz="2400" dirty="0" smtClean="0">
                <a:ea typeface="Calibri" panose="020F0502020204030204" pitchFamily="34" charset="0"/>
                <a:cs typeface="Times New Roman" panose="02020603050405020304" pitchFamily="18" charset="0"/>
              </a:rPr>
              <a:t>kwam uit </a:t>
            </a:r>
            <a:r>
              <a:rPr lang="nl-NL" sz="2400" dirty="0">
                <a:ea typeface="Calibri" panose="020F0502020204030204" pitchFamily="34" charset="0"/>
                <a:cs typeface="Times New Roman" panose="02020603050405020304" pitchFamily="18" charset="0"/>
              </a:rPr>
              <a:t>het buitenland. </a:t>
            </a:r>
          </a:p>
          <a:p>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 Duitse bezetter eiste </a:t>
            </a:r>
            <a:r>
              <a:rPr lang="nl-NL" sz="2400" dirty="0" smtClean="0">
                <a:ea typeface="Calibri" panose="020F0502020204030204" pitchFamily="34" charset="0"/>
                <a:cs typeface="Times New Roman" panose="02020603050405020304" pitchFamily="18" charset="0"/>
              </a:rPr>
              <a:t>hiervan </a:t>
            </a:r>
            <a:r>
              <a:rPr lang="nl-NL" sz="2400" dirty="0">
                <a:ea typeface="Calibri" panose="020F0502020204030204" pitchFamily="34" charset="0"/>
                <a:cs typeface="Times New Roman" panose="02020603050405020304" pitchFamily="18" charset="0"/>
              </a:rPr>
              <a:t>een groot deel </a:t>
            </a:r>
            <a:r>
              <a:rPr lang="nl-NL" sz="2400" dirty="0" smtClean="0">
                <a:ea typeface="Calibri" panose="020F0502020204030204" pitchFamily="34" charset="0"/>
                <a:cs typeface="Times New Roman" panose="02020603050405020304" pitchFamily="18" charset="0"/>
              </a:rPr>
              <a:t>op </a:t>
            </a:r>
            <a:r>
              <a:rPr lang="nl-NL" sz="2400" dirty="0">
                <a:ea typeface="Calibri" panose="020F0502020204030204" pitchFamily="34" charset="0"/>
                <a:cs typeface="Times New Roman" panose="02020603050405020304" pitchFamily="18" charset="0"/>
              </a:rPr>
              <a:t>voor de soldaten.</a:t>
            </a:r>
          </a:p>
          <a:p>
            <a:r>
              <a:rPr lang="nl-NL" sz="2400" dirty="0">
                <a:ea typeface="Calibri" panose="020F0502020204030204" pitchFamily="34" charset="0"/>
                <a:cs typeface="Times New Roman" panose="02020603050405020304" pitchFamily="18" charset="0"/>
              </a:rPr>
              <a: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Hierdoor was er minder te eten voor de Belgische bevolking. </a:t>
            </a:r>
          </a:p>
          <a:p>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In de steden heerste veel honger, ook in Antwerpen.</a:t>
            </a:r>
          </a:p>
          <a:p>
            <a:r>
              <a:rPr lang="nl-NL" sz="2400" dirty="0">
                <a:ea typeface="Calibri" panose="020F0502020204030204" pitchFamily="34" charset="0"/>
                <a:cs typeface="Times New Roman" panose="02020603050405020304" pitchFamily="18" charset="0"/>
              </a:rPr>
              <a: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Op het platteland konden mensen makkelijker overleven met wat ze op hun velden plantten, vooral aardappelen, die zijn voedzaam.</a:t>
            </a:r>
          </a:p>
        </p:txBody>
      </p:sp>
    </p:spTree>
    <p:extLst>
      <p:ext uri="{BB962C8B-B14F-4D97-AF65-F5344CB8AC3E}">
        <p14:creationId xmlns:p14="http://schemas.microsoft.com/office/powerpoint/2010/main" val="40084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2"/>
                </a:solidFill>
                <a:latin typeface="+mj-lt"/>
                <a:ea typeface="Calibri" panose="020F0502020204030204" pitchFamily="34" charset="0"/>
                <a:cs typeface="Times New Roman" panose="02020603050405020304" pitchFamily="18" charset="0"/>
              </a:rPr>
              <a:t>Angst om niet voldoende eten te hebben</a:t>
            </a:r>
            <a:r>
              <a:rPr lang="nl-BE" sz="3200" dirty="0">
                <a:solidFill>
                  <a:schemeClr val="accent2"/>
                </a:solidFill>
                <a:latin typeface="+mj-lt"/>
                <a:ea typeface="Calibri" panose="020F0502020204030204" pitchFamily="34" charset="0"/>
                <a:cs typeface="Times New Roman" panose="02020603050405020304" pitchFamily="18" charset="0"/>
              </a:rPr>
              <a:t> </a:t>
            </a:r>
            <a:br>
              <a:rPr lang="nl-BE" sz="3200" dirty="0">
                <a:solidFill>
                  <a:schemeClr val="accent2"/>
                </a:solidFill>
                <a:latin typeface="+mj-lt"/>
                <a:ea typeface="Calibri" panose="020F0502020204030204" pitchFamily="34" charset="0"/>
                <a:cs typeface="Times New Roman" panose="02020603050405020304" pitchFamily="18" charset="0"/>
              </a:rPr>
            </a:br>
            <a:endParaRPr lang="nl-BE" sz="3200" dirty="0">
              <a:solidFill>
                <a:schemeClr val="accent2"/>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Rond Antwerpen plantten mensen </a:t>
            </a:r>
            <a:endParaRPr lang="nl-NL" sz="2400" dirty="0" smtClean="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a</a:t>
            </a:r>
            <a:r>
              <a:rPr lang="nl-NL" sz="2400" dirty="0" smtClean="0">
                <a:ea typeface="Calibri" panose="020F0502020204030204" pitchFamily="34" charset="0"/>
                <a:cs typeface="Times New Roman" panose="02020603050405020304" pitchFamily="18" charset="0"/>
              </a:rPr>
              <a:t>ardappelen op de grond die ze hadden.</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Helaas werden die ook aangevallen,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door een nieuwe vijand: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 coloradokever.</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Deze kever eet graag </a:t>
            </a:r>
            <a:r>
              <a:rPr lang="nl-NL" sz="2400" dirty="0" smtClean="0">
                <a:ea typeface="Calibri" panose="020F0502020204030204" pitchFamily="34" charset="0"/>
                <a:cs typeface="Times New Roman" panose="02020603050405020304" pitchFamily="18" charset="0"/>
              </a:rPr>
              <a:t>aardappelplanten.</a:t>
            </a:r>
            <a:endParaRPr lang="nl-NL" sz="2400" dirty="0">
              <a:ea typeface="Calibri" panose="020F0502020204030204" pitchFamily="34" charset="0"/>
              <a:cs typeface="Times New Roman" panose="02020603050405020304" pitchFamily="18" charset="0"/>
            </a:endParaRPr>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93113" y="1813034"/>
            <a:ext cx="6127190" cy="5044968"/>
          </a:xfrm>
          <a:prstGeom prst="rect">
            <a:avLst/>
          </a:prstGeom>
        </p:spPr>
      </p:pic>
      <p:sp>
        <p:nvSpPr>
          <p:cNvPr id="4" name="Rechthoek 3"/>
          <p:cNvSpPr/>
          <p:nvPr/>
        </p:nvSpPr>
        <p:spPr>
          <a:xfrm>
            <a:off x="6096000" y="1813034"/>
            <a:ext cx="6124303" cy="5044966"/>
          </a:xfrm>
          <a:prstGeom prst="rect">
            <a:avLst/>
          </a:prstGeom>
          <a:solidFill>
            <a:schemeClr val="accent2">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ctr"/>
            <a:r>
              <a:rPr lang="nl-NL" sz="2400" dirty="0"/>
              <a:t>In volle Tweede Wereldoorlog krijgt Edward Van </a:t>
            </a:r>
            <a:r>
              <a:rPr lang="nl-NL" sz="2400" dirty="0" err="1"/>
              <a:t>Waelen</a:t>
            </a:r>
            <a:r>
              <a:rPr lang="nl-NL" sz="2400" dirty="0"/>
              <a:t> uit </a:t>
            </a:r>
            <a:r>
              <a:rPr lang="nl-NL" sz="2400" dirty="0" err="1"/>
              <a:t>Rupelmonde</a:t>
            </a:r>
            <a:r>
              <a:rPr lang="nl-NL" sz="2400" dirty="0"/>
              <a:t> met zijn klas het bevel om coloradokevers te vangen op de aardappelvelden in de buurt. Leerlingen tussen 10 en 13 jaar </a:t>
            </a:r>
            <a:r>
              <a:rPr lang="nl-NL" sz="2400" dirty="0" smtClean="0"/>
              <a:t>gaan </a:t>
            </a:r>
            <a:r>
              <a:rPr lang="nl-NL" sz="2400" dirty="0"/>
              <a:t>tijdens de lessen heel de namiddag op kevervangst. Leerkrachten </a:t>
            </a:r>
            <a:r>
              <a:rPr lang="nl-NL" sz="2400" dirty="0" smtClean="0"/>
              <a:t>verzamelen </a:t>
            </a:r>
            <a:r>
              <a:rPr lang="nl-NL" sz="2400" dirty="0"/>
              <a:t>de kevers in zakken en </a:t>
            </a:r>
            <a:r>
              <a:rPr lang="nl-NL" sz="2400" dirty="0" smtClean="0"/>
              <a:t>verbranden </a:t>
            </a:r>
            <a:r>
              <a:rPr lang="nl-NL" sz="2400" dirty="0"/>
              <a:t>die. Edward </a:t>
            </a:r>
            <a:r>
              <a:rPr lang="nl-NL" sz="2400" dirty="0" smtClean="0"/>
              <a:t>vindt </a:t>
            </a:r>
            <a:r>
              <a:rPr lang="nl-NL" sz="2400" dirty="0"/>
              <a:t>het </a:t>
            </a:r>
            <a:r>
              <a:rPr lang="nl-NL" sz="2400" dirty="0" smtClean="0"/>
              <a:t>werk niet leuk. </a:t>
            </a:r>
            <a:r>
              <a:rPr lang="nl-NL" sz="2400" dirty="0"/>
              <a:t>Maar hij </a:t>
            </a:r>
            <a:r>
              <a:rPr lang="nl-NL" sz="2400" dirty="0" smtClean="0"/>
              <a:t>weet </a:t>
            </a:r>
            <a:r>
              <a:rPr lang="nl-NL" sz="2400" dirty="0"/>
              <a:t>dat hij minder te eten </a:t>
            </a:r>
            <a:r>
              <a:rPr lang="nl-NL" sz="2400" dirty="0" smtClean="0"/>
              <a:t>heeft als </a:t>
            </a:r>
            <a:r>
              <a:rPr lang="nl-NL" sz="2400" dirty="0"/>
              <a:t>hij het niet </a:t>
            </a:r>
            <a:r>
              <a:rPr lang="nl-NL" sz="2400" dirty="0" smtClean="0"/>
              <a:t>doet. </a:t>
            </a:r>
            <a:endParaRPr lang="nl-BE" sz="2400" dirty="0"/>
          </a:p>
        </p:txBody>
      </p:sp>
    </p:spTree>
    <p:extLst>
      <p:ext uri="{BB962C8B-B14F-4D97-AF65-F5344CB8AC3E}">
        <p14:creationId xmlns:p14="http://schemas.microsoft.com/office/powerpoint/2010/main" val="215170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altijdvrij">
  <a:themeElements>
    <a:clrScheme name="altijdvrij">
      <a:dk1>
        <a:srgbClr val="000000"/>
      </a:dk1>
      <a:lt1>
        <a:srgbClr val="FFFFFF"/>
      </a:lt1>
      <a:dk2>
        <a:srgbClr val="554741"/>
      </a:dk2>
      <a:lt2>
        <a:srgbClr val="E7E6E6"/>
      </a:lt2>
      <a:accent1>
        <a:srgbClr val="DC4D3A"/>
      </a:accent1>
      <a:accent2>
        <a:srgbClr val="003036"/>
      </a:accent2>
      <a:accent3>
        <a:srgbClr val="0085A1"/>
      </a:accent3>
      <a:accent4>
        <a:srgbClr val="4AA32C"/>
      </a:accent4>
      <a:accent5>
        <a:srgbClr val="C7D8D8"/>
      </a:accent5>
      <a:accent6>
        <a:srgbClr val="84AABD"/>
      </a:accent6>
      <a:hlink>
        <a:srgbClr val="0563C1"/>
      </a:hlink>
      <a:folHlink>
        <a:srgbClr val="954F72"/>
      </a:folHlink>
    </a:clrScheme>
    <a:fontScheme name="Antwerpen">
      <a:majorFont>
        <a:latin typeface="Antwerpen"/>
        <a:ea typeface=""/>
        <a:cs typeface=""/>
      </a:majorFont>
      <a:minorFont>
        <a:latin typeface="SunAntwerp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ijdvrij" id="{1543B96B-2D4B-7F47-888F-B2416E0ECEB6}" vid="{6B657DF1-A24F-A445-A77A-59E85CBE3754}"/>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altijdvrij</Template>
  <TotalTime>2681</TotalTime>
  <Words>980</Words>
  <Application>Microsoft Office PowerPoint</Application>
  <PresentationFormat>Breedbeeld</PresentationFormat>
  <Paragraphs>222</Paragraphs>
  <Slides>38</Slides>
  <Notes>2</Notes>
  <HiddenSlides>0</HiddenSlides>
  <MMClips>3</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38</vt:i4>
      </vt:variant>
    </vt:vector>
  </HeadingPairs>
  <TitlesOfParts>
    <vt:vector size="46" baseType="lpstr">
      <vt:lpstr>SunAntwerpen</vt:lpstr>
      <vt:lpstr>Calibri</vt:lpstr>
      <vt:lpstr>Calibri Light</vt:lpstr>
      <vt:lpstr>Times New Roman</vt:lpstr>
      <vt:lpstr>Antwerpen</vt:lpstr>
      <vt:lpstr>Arial</vt:lpstr>
      <vt:lpstr>altijdvrij</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Anne-Sophie</cp:lastModifiedBy>
  <cp:revision>230</cp:revision>
  <dcterms:created xsi:type="dcterms:W3CDTF">2018-05-31T08:36:28Z</dcterms:created>
  <dcterms:modified xsi:type="dcterms:W3CDTF">2019-07-11T13:32:10Z</dcterms:modified>
</cp:coreProperties>
</file>